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0" r:id="rId12"/>
    <p:sldId id="266" r:id="rId13"/>
    <p:sldId id="267" r:id="rId14"/>
    <p:sldId id="268" r:id="rId15"/>
    <p:sldId id="269" r:id="rId16"/>
    <p:sldId id="271" r:id="rId17"/>
    <p:sldId id="272" r:id="rId18"/>
    <p:sldId id="273" r:id="rId19"/>
    <p:sldId id="274" r:id="rId20"/>
    <p:sldId id="275" r:id="rId21"/>
    <p:sldId id="276" r:id="rId22"/>
    <p:sldId id="278" r:id="rId23"/>
    <p:sldId id="279" r:id="rId24"/>
    <p:sldId id="280" r:id="rId25"/>
    <p:sldId id="281" r:id="rId26"/>
    <p:sldId id="277" r:id="rId27"/>
    <p:sldId id="282" r:id="rId28"/>
    <p:sldId id="283" r:id="rId29"/>
    <p:sldId id="284" r:id="rId30"/>
    <p:sldId id="285" r:id="rId31"/>
    <p:sldId id="286" r:id="rId32"/>
    <p:sldId id="287" r:id="rId33"/>
    <p:sldId id="288" r:id="rId34"/>
    <p:sldId id="289" r:id="rId35"/>
    <p:sldId id="290" r:id="rId36"/>
    <p:sldId id="291" r:id="rId37"/>
    <p:sldId id="299" r:id="rId38"/>
    <p:sldId id="292" r:id="rId39"/>
    <p:sldId id="293" r:id="rId40"/>
    <p:sldId id="294" r:id="rId41"/>
    <p:sldId id="295" r:id="rId42"/>
    <p:sldId id="296" r:id="rId43"/>
    <p:sldId id="297" r:id="rId44"/>
    <p:sldId id="298" r:id="rId45"/>
    <p:sldId id="30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5" d="100"/>
          <a:sy n="75" d="100"/>
        </p:scale>
        <p:origin x="54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1C7BAD67-C1FB-4746-B6BC-D0886D1F5AA8}" type="datetimeFigureOut">
              <a:rPr lang="en-US" smtClean="0"/>
              <a:t>5/31/2019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5B1A189-198A-4016-B836-85049B9E8A6E}" type="slidenum">
              <a:rPr lang="en-US" smtClean="0"/>
              <a:t>‹Nº›</a:t>
            </a:fld>
            <a:endParaRPr lang="en-US"/>
          </a:p>
        </p:txBody>
      </p:sp>
    </p:spTree>
    <p:extLst>
      <p:ext uri="{BB962C8B-B14F-4D97-AF65-F5344CB8AC3E}">
        <p14:creationId xmlns:p14="http://schemas.microsoft.com/office/powerpoint/2010/main" val="2347427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1C7BAD67-C1FB-4746-B6BC-D0886D1F5AA8}" type="datetimeFigureOut">
              <a:rPr lang="en-US" smtClean="0"/>
              <a:t>5/31/2019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5B1A189-198A-4016-B836-85049B9E8A6E}" type="slidenum">
              <a:rPr lang="en-US" smtClean="0"/>
              <a:t>‹Nº›</a:t>
            </a:fld>
            <a:endParaRPr lang="en-US"/>
          </a:p>
        </p:txBody>
      </p:sp>
    </p:spTree>
    <p:extLst>
      <p:ext uri="{BB962C8B-B14F-4D97-AF65-F5344CB8AC3E}">
        <p14:creationId xmlns:p14="http://schemas.microsoft.com/office/powerpoint/2010/main" val="4129942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1C7BAD67-C1FB-4746-B6BC-D0886D1F5AA8}" type="datetimeFigureOut">
              <a:rPr lang="en-US" smtClean="0"/>
              <a:t>5/31/2019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5B1A189-198A-4016-B836-85049B9E8A6E}" type="slidenum">
              <a:rPr lang="en-US" smtClean="0"/>
              <a:t>‹Nº›</a:t>
            </a:fld>
            <a:endParaRPr lang="en-US"/>
          </a:p>
        </p:txBody>
      </p:sp>
    </p:spTree>
    <p:extLst>
      <p:ext uri="{BB962C8B-B14F-4D97-AF65-F5344CB8AC3E}">
        <p14:creationId xmlns:p14="http://schemas.microsoft.com/office/powerpoint/2010/main" val="289604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1C7BAD67-C1FB-4746-B6BC-D0886D1F5AA8}" type="datetimeFigureOut">
              <a:rPr lang="en-US" smtClean="0"/>
              <a:t>5/31/2019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5B1A189-198A-4016-B836-85049B9E8A6E}" type="slidenum">
              <a:rPr lang="en-US" smtClean="0"/>
              <a:t>‹Nº›</a:t>
            </a:fld>
            <a:endParaRPr lang="en-US"/>
          </a:p>
        </p:txBody>
      </p:sp>
    </p:spTree>
    <p:extLst>
      <p:ext uri="{BB962C8B-B14F-4D97-AF65-F5344CB8AC3E}">
        <p14:creationId xmlns:p14="http://schemas.microsoft.com/office/powerpoint/2010/main" val="157352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1C7BAD67-C1FB-4746-B6BC-D0886D1F5AA8}" type="datetimeFigureOut">
              <a:rPr lang="en-US" smtClean="0"/>
              <a:t>5/31/2019</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5B1A189-198A-4016-B836-85049B9E8A6E}" type="slidenum">
              <a:rPr lang="en-US" smtClean="0"/>
              <a:t>‹Nº›</a:t>
            </a:fld>
            <a:endParaRPr lang="en-US"/>
          </a:p>
        </p:txBody>
      </p:sp>
    </p:spTree>
    <p:extLst>
      <p:ext uri="{BB962C8B-B14F-4D97-AF65-F5344CB8AC3E}">
        <p14:creationId xmlns:p14="http://schemas.microsoft.com/office/powerpoint/2010/main" val="2679234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1C7BAD67-C1FB-4746-B6BC-D0886D1F5AA8}" type="datetimeFigureOut">
              <a:rPr lang="en-US" smtClean="0"/>
              <a:t>5/31/2019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25B1A189-198A-4016-B836-85049B9E8A6E}" type="slidenum">
              <a:rPr lang="en-US" smtClean="0"/>
              <a:t>‹Nº›</a:t>
            </a:fld>
            <a:endParaRPr lang="en-US"/>
          </a:p>
        </p:txBody>
      </p:sp>
    </p:spTree>
    <p:extLst>
      <p:ext uri="{BB962C8B-B14F-4D97-AF65-F5344CB8AC3E}">
        <p14:creationId xmlns:p14="http://schemas.microsoft.com/office/powerpoint/2010/main" val="320373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1C7BAD67-C1FB-4746-B6BC-D0886D1F5AA8}" type="datetimeFigureOut">
              <a:rPr lang="en-US" smtClean="0"/>
              <a:t>5/31/2019</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25B1A189-198A-4016-B836-85049B9E8A6E}" type="slidenum">
              <a:rPr lang="en-US" smtClean="0"/>
              <a:t>‹Nº›</a:t>
            </a:fld>
            <a:endParaRPr lang="en-US"/>
          </a:p>
        </p:txBody>
      </p:sp>
    </p:spTree>
    <p:extLst>
      <p:ext uri="{BB962C8B-B14F-4D97-AF65-F5344CB8AC3E}">
        <p14:creationId xmlns:p14="http://schemas.microsoft.com/office/powerpoint/2010/main" val="128088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1C7BAD67-C1FB-4746-B6BC-D0886D1F5AA8}" type="datetimeFigureOut">
              <a:rPr lang="en-US" smtClean="0"/>
              <a:t>5/31/2019</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25B1A189-198A-4016-B836-85049B9E8A6E}" type="slidenum">
              <a:rPr lang="en-US" smtClean="0"/>
              <a:t>‹Nº›</a:t>
            </a:fld>
            <a:endParaRPr lang="en-US"/>
          </a:p>
        </p:txBody>
      </p:sp>
    </p:spTree>
    <p:extLst>
      <p:ext uri="{BB962C8B-B14F-4D97-AF65-F5344CB8AC3E}">
        <p14:creationId xmlns:p14="http://schemas.microsoft.com/office/powerpoint/2010/main" val="3395874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C7BAD67-C1FB-4746-B6BC-D0886D1F5AA8}" type="datetimeFigureOut">
              <a:rPr lang="en-US" smtClean="0"/>
              <a:t>5/31/2019</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25B1A189-198A-4016-B836-85049B9E8A6E}" type="slidenum">
              <a:rPr lang="en-US" smtClean="0"/>
              <a:t>‹Nº›</a:t>
            </a:fld>
            <a:endParaRPr lang="en-US"/>
          </a:p>
        </p:txBody>
      </p:sp>
    </p:spTree>
    <p:extLst>
      <p:ext uri="{BB962C8B-B14F-4D97-AF65-F5344CB8AC3E}">
        <p14:creationId xmlns:p14="http://schemas.microsoft.com/office/powerpoint/2010/main" val="2686061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C7BAD67-C1FB-4746-B6BC-D0886D1F5AA8}" type="datetimeFigureOut">
              <a:rPr lang="en-US" smtClean="0"/>
              <a:t>5/31/2019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25B1A189-198A-4016-B836-85049B9E8A6E}" type="slidenum">
              <a:rPr lang="en-US" smtClean="0"/>
              <a:t>‹Nº›</a:t>
            </a:fld>
            <a:endParaRPr lang="en-US"/>
          </a:p>
        </p:txBody>
      </p:sp>
    </p:spTree>
    <p:extLst>
      <p:ext uri="{BB962C8B-B14F-4D97-AF65-F5344CB8AC3E}">
        <p14:creationId xmlns:p14="http://schemas.microsoft.com/office/powerpoint/2010/main" val="41139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C7BAD67-C1FB-4746-B6BC-D0886D1F5AA8}" type="datetimeFigureOut">
              <a:rPr lang="en-US" smtClean="0"/>
              <a:t>5/31/2019</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25B1A189-198A-4016-B836-85049B9E8A6E}" type="slidenum">
              <a:rPr lang="en-US" smtClean="0"/>
              <a:t>‹Nº›</a:t>
            </a:fld>
            <a:endParaRPr lang="en-US"/>
          </a:p>
        </p:txBody>
      </p:sp>
    </p:spTree>
    <p:extLst>
      <p:ext uri="{BB962C8B-B14F-4D97-AF65-F5344CB8AC3E}">
        <p14:creationId xmlns:p14="http://schemas.microsoft.com/office/powerpoint/2010/main" val="1937286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BAD67-C1FB-4746-B6BC-D0886D1F5AA8}" type="datetimeFigureOut">
              <a:rPr lang="en-US" smtClean="0"/>
              <a:t>5/31/2019</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B1A189-198A-4016-B836-85049B9E8A6E}" type="slidenum">
              <a:rPr lang="en-US" smtClean="0"/>
              <a:t>‹Nº›</a:t>
            </a:fld>
            <a:endParaRPr lang="en-US"/>
          </a:p>
        </p:txBody>
      </p:sp>
    </p:spTree>
    <p:extLst>
      <p:ext uri="{BB962C8B-B14F-4D97-AF65-F5344CB8AC3E}">
        <p14:creationId xmlns:p14="http://schemas.microsoft.com/office/powerpoint/2010/main" val="1989573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vhn4DCpEGx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KegUC9aHt3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https://www.youtube.com/embed/UoWVl6InxOc"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ww.youtube.com/embed/bZO1pttGYu8"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uz9j7-gXt2A"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https://www.youtube.com/embed/ECQUWIGTZm0"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https://www.youtube.com/embed/PCJJSRRy4EI"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ideo" Target="https://www.youtube.com/embed/4hEd8ndTLl8"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ideo" Target="https://www.youtube.com/embed/CNWsgAwSmJ0"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ideo" Target="https://www.youtube.com/embed/JnCoDSbHUF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www.youtube.com/embed/ufnbEv0a1OA"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video" Target="https://www.youtube.com/embed/_lDncgUwor4"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ideo" Target="https://www.youtube.com/embed/x08-mBjrcM8"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ideo" Target="https://www.youtube.com/embed/dOoHArAzdug"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video" Target="https://www.youtube.com/embed/PCYi2Xa8c-I"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video" Target="https://www.youtube.com/embed/sCnVUEAR5A0"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video" Target="https://www.youtube.com/embed/kGbbIMYxsa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https://www.youtube.com/embed/zoREXT8qT7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W5tRuuAe0g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86446" y="2255520"/>
            <a:ext cx="8595360" cy="2090057"/>
          </a:xfrm>
        </p:spPr>
        <p:txBody>
          <a:bodyPr>
            <a:normAutofit/>
          </a:bodyPr>
          <a:lstStyle/>
          <a:p>
            <a:pPr algn="l"/>
            <a:r>
              <a:rPr lang="es-PY" sz="4800" b="1" dirty="0">
                <a:solidFill>
                  <a:schemeClr val="accent2">
                    <a:lumMod val="75000"/>
                  </a:schemeClr>
                </a:solidFill>
              </a:rPr>
              <a:t>¿Qué es publicidad? </a:t>
            </a:r>
            <a:br>
              <a:rPr lang="es-PY" sz="4800" b="1" dirty="0">
                <a:solidFill>
                  <a:schemeClr val="accent2">
                    <a:lumMod val="75000"/>
                  </a:schemeClr>
                </a:solidFill>
              </a:rPr>
            </a:br>
            <a:r>
              <a:rPr lang="es-PY" sz="4800" b="1" dirty="0">
                <a:solidFill>
                  <a:schemeClr val="accent2">
                    <a:lumMod val="75000"/>
                  </a:schemeClr>
                </a:solidFill>
              </a:rPr>
              <a:t>Lo que necesitas saber del </a:t>
            </a:r>
            <a:r>
              <a:rPr lang="es-PY" sz="4800" b="1" dirty="0" smtClean="0">
                <a:solidFill>
                  <a:schemeClr val="accent2">
                    <a:lumMod val="75000"/>
                  </a:schemeClr>
                </a:solidFill>
              </a:rPr>
              <a:t>concepto</a:t>
            </a:r>
            <a:endParaRPr lang="en-US" sz="4800" dirty="0"/>
          </a:p>
        </p:txBody>
      </p:sp>
    </p:spTree>
    <p:extLst>
      <p:ext uri="{BB962C8B-B14F-4D97-AF65-F5344CB8AC3E}">
        <p14:creationId xmlns:p14="http://schemas.microsoft.com/office/powerpoint/2010/main" val="3256471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hn4DCpEGxM"/>
          <p:cNvPicPr>
            <a:picLocks noRot="1" noChangeAspect="1"/>
          </p:cNvPicPr>
          <p:nvPr>
            <a:videoFile r:link="rId1"/>
          </p:nvPr>
        </p:nvPicPr>
        <p:blipFill>
          <a:blip r:embed="rId3"/>
          <a:stretch>
            <a:fillRect/>
          </a:stretch>
        </p:blipFill>
        <p:spPr>
          <a:xfrm>
            <a:off x="1848152" y="1010194"/>
            <a:ext cx="8360229" cy="4702629"/>
          </a:xfrm>
          <a:prstGeom prst="rect">
            <a:avLst/>
          </a:prstGeom>
        </p:spPr>
      </p:pic>
    </p:spTree>
    <p:extLst>
      <p:ext uri="{BB962C8B-B14F-4D97-AF65-F5344CB8AC3E}">
        <p14:creationId xmlns:p14="http://schemas.microsoft.com/office/powerpoint/2010/main" val="3987686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egUC9aHt38"/>
          <p:cNvPicPr>
            <a:picLocks noRot="1" noChangeAspect="1"/>
          </p:cNvPicPr>
          <p:nvPr>
            <a:videoFile r:link="rId1"/>
          </p:nvPr>
        </p:nvPicPr>
        <p:blipFill>
          <a:blip r:embed="rId3"/>
          <a:stretch>
            <a:fillRect/>
          </a:stretch>
        </p:blipFill>
        <p:spPr>
          <a:xfrm>
            <a:off x="2424853" y="1306286"/>
            <a:ext cx="7090713" cy="3988526"/>
          </a:xfrm>
          <a:prstGeom prst="rect">
            <a:avLst/>
          </a:prstGeom>
        </p:spPr>
      </p:pic>
    </p:spTree>
    <p:extLst>
      <p:ext uri="{BB962C8B-B14F-4D97-AF65-F5344CB8AC3E}">
        <p14:creationId xmlns:p14="http://schemas.microsoft.com/office/powerpoint/2010/main" val="3245972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769325" y="1602377"/>
            <a:ext cx="6731726" cy="3293209"/>
          </a:xfrm>
          <a:prstGeom prst="rect">
            <a:avLst/>
          </a:prstGeom>
          <a:noFill/>
        </p:spPr>
        <p:txBody>
          <a:bodyPr wrap="square" rtlCol="0">
            <a:spAutoFit/>
          </a:bodyPr>
          <a:lstStyle/>
          <a:p>
            <a:r>
              <a:rPr lang="es-PY" sz="2800" b="1" dirty="0"/>
              <a:t>Logística</a:t>
            </a:r>
            <a:endParaRPr lang="en-US" sz="2800" dirty="0"/>
          </a:p>
          <a:p>
            <a:r>
              <a:rPr lang="es-PY" dirty="0"/>
              <a:t>Tiene la característica de la invisibilidad, pues ella prevé errores, por eso cuanto menos aparece mejor. Cuando lo demás se vuelve invisible para el receptor y se concentra únicamente en tu anuncio, cuando nada lo distrae de tu mensaje, significa que hubo un trabajo logístico impecable.</a:t>
            </a:r>
            <a:endParaRPr lang="en-US" dirty="0"/>
          </a:p>
          <a:p>
            <a:r>
              <a:rPr lang="es-PY" dirty="0"/>
              <a:t>Para hacer pública una información deberás, inevitablemente, organizar rutas, medios, espacios y recursos para crear el mejor punto de contacto con el receptor. Cuánto más efectivo sea el diálogo del punto de contacto, más oportunidades de persuadir tendrás.</a:t>
            </a:r>
            <a:endParaRPr lang="en-US" dirty="0"/>
          </a:p>
          <a:p>
            <a:endParaRPr lang="en-US" dirty="0"/>
          </a:p>
        </p:txBody>
      </p:sp>
    </p:spTree>
    <p:extLst>
      <p:ext uri="{BB962C8B-B14F-4D97-AF65-F5344CB8AC3E}">
        <p14:creationId xmlns:p14="http://schemas.microsoft.com/office/powerpoint/2010/main" val="505209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UoWVl6InxOc"/>
          <p:cNvPicPr>
            <a:picLocks noRot="1" noChangeAspect="1"/>
          </p:cNvPicPr>
          <p:nvPr>
            <a:videoFile r:link="rId1"/>
          </p:nvPr>
        </p:nvPicPr>
        <p:blipFill>
          <a:blip r:embed="rId3"/>
          <a:stretch>
            <a:fillRect/>
          </a:stretch>
        </p:blipFill>
        <p:spPr>
          <a:xfrm>
            <a:off x="1802674" y="1123406"/>
            <a:ext cx="8392160" cy="4720590"/>
          </a:xfrm>
          <a:prstGeom prst="rect">
            <a:avLst/>
          </a:prstGeom>
        </p:spPr>
      </p:pic>
    </p:spTree>
    <p:extLst>
      <p:ext uri="{BB962C8B-B14F-4D97-AF65-F5344CB8AC3E}">
        <p14:creationId xmlns:p14="http://schemas.microsoft.com/office/powerpoint/2010/main" val="3275249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69029" y="1105988"/>
            <a:ext cx="6844937" cy="5016758"/>
          </a:xfrm>
          <a:prstGeom prst="rect">
            <a:avLst/>
          </a:prstGeom>
          <a:noFill/>
        </p:spPr>
        <p:txBody>
          <a:bodyPr wrap="square" rtlCol="0">
            <a:spAutoFit/>
          </a:bodyPr>
          <a:lstStyle/>
          <a:p>
            <a:r>
              <a:rPr lang="es-PY" sz="3200" b="1" dirty="0"/>
              <a:t>Universalidad</a:t>
            </a:r>
            <a:endParaRPr lang="en-US" sz="3200" b="1" dirty="0"/>
          </a:p>
          <a:p>
            <a:r>
              <a:rPr lang="es-PY" dirty="0"/>
              <a:t>Si la primera es carismática y la segunda es invisible, la tercera es mágica. La universalidad significa que la naturaleza de la publicidad es llegarle a todos. En ese detalle radica su fuerza. No significa que tenga que hacerlo, significa que esa índole le da una energía diferenciada en lo que refiere a distribuir información.</a:t>
            </a:r>
            <a:endParaRPr lang="en-US" dirty="0"/>
          </a:p>
          <a:p>
            <a:r>
              <a:rPr lang="es-PY" dirty="0"/>
              <a:t>La universalidad no significa que la publicidad estará orientada para un público general,</a:t>
            </a:r>
            <a:endParaRPr lang="en-US" dirty="0"/>
          </a:p>
          <a:p>
            <a:r>
              <a:rPr lang="es-PY" dirty="0"/>
              <a:t>¡NUNCA! ¡Siempre recordemos que público general no existe! Significa que una vez establecido el público objetivo, se cruzarán todos los datos obtenidos para crear una estrategia que tenga como directriz llegarle a la mayor cantidad posible de miembros de ese grupo.</a:t>
            </a:r>
            <a:endParaRPr lang="en-US" dirty="0"/>
          </a:p>
          <a:p>
            <a:r>
              <a:rPr lang="es-PY" dirty="0"/>
              <a:t>Universalidad significa que nuestro trabajo será para alcanzar a todos los miembros del público objetivo, eso nos obliga a refinar altamente nuestros criterios para segmentar. Sabemos que es imposible, sin embargo pensar así mejora nuestras métricas. </a:t>
            </a:r>
            <a:endParaRPr lang="en-US" dirty="0"/>
          </a:p>
          <a:p>
            <a:endParaRPr lang="en-US" dirty="0"/>
          </a:p>
        </p:txBody>
      </p:sp>
    </p:spTree>
    <p:extLst>
      <p:ext uri="{BB962C8B-B14F-4D97-AF65-F5344CB8AC3E}">
        <p14:creationId xmlns:p14="http://schemas.microsoft.com/office/powerpoint/2010/main" val="1513496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ZO1pttGYu8"/>
          <p:cNvPicPr>
            <a:picLocks noRot="1" noChangeAspect="1"/>
          </p:cNvPicPr>
          <p:nvPr>
            <a:videoFile r:link="rId1"/>
          </p:nvPr>
        </p:nvPicPr>
        <p:blipFill>
          <a:blip r:embed="rId3"/>
          <a:stretch>
            <a:fillRect/>
          </a:stretch>
        </p:blipFill>
        <p:spPr>
          <a:xfrm>
            <a:off x="2585477" y="1454331"/>
            <a:ext cx="7291979" cy="4101738"/>
          </a:xfrm>
          <a:prstGeom prst="rect">
            <a:avLst/>
          </a:prstGeom>
        </p:spPr>
      </p:pic>
    </p:spTree>
    <p:extLst>
      <p:ext uri="{BB962C8B-B14F-4D97-AF65-F5344CB8AC3E}">
        <p14:creationId xmlns:p14="http://schemas.microsoft.com/office/powerpoint/2010/main" val="2328521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812868" y="627017"/>
            <a:ext cx="7019109" cy="861774"/>
          </a:xfrm>
          <a:prstGeom prst="rect">
            <a:avLst/>
          </a:prstGeom>
          <a:noFill/>
        </p:spPr>
        <p:txBody>
          <a:bodyPr wrap="square" rtlCol="0">
            <a:spAutoFit/>
          </a:bodyPr>
          <a:lstStyle/>
          <a:p>
            <a:r>
              <a:rPr lang="es-PY" sz="3200" b="1" dirty="0"/>
              <a:t>Marketing X Publicidad</a:t>
            </a:r>
            <a:endParaRPr lang="en-US" sz="3200" dirty="0"/>
          </a:p>
          <a:p>
            <a:endParaRPr lang="en-US" dirty="0"/>
          </a:p>
        </p:txBody>
      </p:sp>
      <p:sp>
        <p:nvSpPr>
          <p:cNvPr id="3" name="CuadroTexto 2"/>
          <p:cNvSpPr txBox="1"/>
          <p:nvPr/>
        </p:nvSpPr>
        <p:spPr>
          <a:xfrm>
            <a:off x="2812868" y="1323703"/>
            <a:ext cx="6357258" cy="1200329"/>
          </a:xfrm>
          <a:prstGeom prst="rect">
            <a:avLst/>
          </a:prstGeom>
          <a:noFill/>
        </p:spPr>
        <p:txBody>
          <a:bodyPr wrap="square" rtlCol="0">
            <a:spAutoFit/>
          </a:bodyPr>
          <a:lstStyle/>
          <a:p>
            <a:r>
              <a:rPr lang="es-PY" dirty="0"/>
              <a:t>Existe una confusión común entre marketing y publicidad. al final, las dos actividades tienen como objetivo vender un producto o servicio. Por lo tanto, </a:t>
            </a:r>
            <a:r>
              <a:rPr lang="es-PY" b="1" dirty="0"/>
              <a:t>¿serían la misma cosa?</a:t>
            </a:r>
            <a:endParaRPr lang="en-US" dirty="0"/>
          </a:p>
          <a:p>
            <a:endParaRPr lang="en-US" dirty="0"/>
          </a:p>
        </p:txBody>
      </p:sp>
      <p:sp>
        <p:nvSpPr>
          <p:cNvPr id="4" name="CuadroTexto 3"/>
          <p:cNvSpPr txBox="1"/>
          <p:nvPr/>
        </p:nvSpPr>
        <p:spPr>
          <a:xfrm>
            <a:off x="2055223" y="2185477"/>
            <a:ext cx="7376161" cy="1661993"/>
          </a:xfrm>
          <a:prstGeom prst="rect">
            <a:avLst/>
          </a:prstGeom>
          <a:noFill/>
        </p:spPr>
        <p:txBody>
          <a:bodyPr wrap="square" rtlCol="0">
            <a:spAutoFit/>
          </a:bodyPr>
          <a:lstStyle/>
          <a:p>
            <a:r>
              <a:rPr lang="es-PY" sz="4800" b="1" dirty="0"/>
              <a:t>No</a:t>
            </a:r>
            <a:r>
              <a:rPr lang="es-PY" dirty="0"/>
              <a:t>, existe una diferencia. Para entender mejor, vamos a tomar un concepto tradicional del marketing: El </a:t>
            </a:r>
            <a:r>
              <a:rPr lang="es-PY" dirty="0" err="1"/>
              <a:t>Mix</a:t>
            </a:r>
            <a:r>
              <a:rPr lang="es-PY" dirty="0"/>
              <a:t> de Marketing, más conocido como las 4Ps.</a:t>
            </a:r>
            <a:endParaRPr lang="en-US" dirty="0"/>
          </a:p>
          <a:p>
            <a:endParaRPr lang="en-US" dirty="0"/>
          </a:p>
        </p:txBody>
      </p:sp>
    </p:spTree>
    <p:extLst>
      <p:ext uri="{BB962C8B-B14F-4D97-AF65-F5344CB8AC3E}">
        <p14:creationId xmlns:p14="http://schemas.microsoft.com/office/powerpoint/2010/main" val="3466845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tretch>
            <a:fillRect/>
          </a:stretch>
        </p:blipFill>
        <p:spPr>
          <a:xfrm>
            <a:off x="2895054" y="1149531"/>
            <a:ext cx="5987687" cy="4196539"/>
          </a:xfrm>
          <a:prstGeom prst="rect">
            <a:avLst/>
          </a:prstGeom>
        </p:spPr>
      </p:pic>
    </p:spTree>
    <p:extLst>
      <p:ext uri="{BB962C8B-B14F-4D97-AF65-F5344CB8AC3E}">
        <p14:creationId xmlns:p14="http://schemas.microsoft.com/office/powerpoint/2010/main" val="2844580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uz9j7-gXt2A"/>
          <p:cNvPicPr>
            <a:picLocks noRot="1" noChangeAspect="1"/>
          </p:cNvPicPr>
          <p:nvPr>
            <a:videoFile r:link="rId1"/>
          </p:nvPr>
        </p:nvPicPr>
        <p:blipFill>
          <a:blip r:embed="rId3"/>
          <a:stretch>
            <a:fillRect/>
          </a:stretch>
        </p:blipFill>
        <p:spPr>
          <a:xfrm>
            <a:off x="1764937" y="992777"/>
            <a:ext cx="8515047" cy="4789714"/>
          </a:xfrm>
          <a:prstGeom prst="rect">
            <a:avLst/>
          </a:prstGeom>
        </p:spPr>
      </p:pic>
    </p:spTree>
    <p:extLst>
      <p:ext uri="{BB962C8B-B14F-4D97-AF65-F5344CB8AC3E}">
        <p14:creationId xmlns:p14="http://schemas.microsoft.com/office/powerpoint/2010/main" val="4148244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952205" y="452845"/>
            <a:ext cx="6827519" cy="3139321"/>
          </a:xfrm>
          <a:prstGeom prst="rect">
            <a:avLst/>
          </a:prstGeom>
          <a:noFill/>
        </p:spPr>
        <p:txBody>
          <a:bodyPr wrap="square" rtlCol="0">
            <a:spAutoFit/>
          </a:bodyPr>
          <a:lstStyle/>
          <a:p>
            <a:r>
              <a:rPr lang="es-PY" sz="3600" b="1" dirty="0"/>
              <a:t>Historia de la publicidad</a:t>
            </a:r>
            <a:endParaRPr lang="en-US" sz="3600" dirty="0"/>
          </a:p>
          <a:p>
            <a:r>
              <a:rPr lang="es-PY" dirty="0"/>
              <a:t>Sin la tecnología que tenemos hoy, la única herramienta para divulgar un producto o servicio era la herramienta del vendedor. pero, muchas cosas sucedieron del voz a voz hasta los actuales anuncios móviles</a:t>
            </a:r>
            <a:r>
              <a:rPr lang="es-PY" dirty="0" smtClean="0"/>
              <a:t>.</a:t>
            </a:r>
          </a:p>
          <a:p>
            <a:endParaRPr lang="en-US" dirty="0"/>
          </a:p>
          <a:p>
            <a:r>
              <a:rPr lang="es-PY" dirty="0"/>
              <a:t>La primera gran transformación para la publicidad fue la invención de Gutenberg, en el siglo XV. La prensa mecánica permitió la reproducción de textos además de los manuscritos e hizo surgir también uno de los principales recursos de medios: la prensa.</a:t>
            </a:r>
            <a:endParaRPr lang="en-US" dirty="0"/>
          </a:p>
          <a:p>
            <a:endParaRPr lang="en-US"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1741" y="3303204"/>
            <a:ext cx="5222694" cy="3271358"/>
          </a:xfrm>
          <a:prstGeom prst="rect">
            <a:avLst/>
          </a:prstGeom>
        </p:spPr>
      </p:pic>
    </p:spTree>
    <p:extLst>
      <p:ext uri="{BB962C8B-B14F-4D97-AF65-F5344CB8AC3E}">
        <p14:creationId xmlns:p14="http://schemas.microsoft.com/office/powerpoint/2010/main" val="1600839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065418" y="2159726"/>
            <a:ext cx="5738948" cy="2677656"/>
          </a:xfrm>
          <a:prstGeom prst="rect">
            <a:avLst/>
          </a:prstGeom>
          <a:noFill/>
        </p:spPr>
        <p:txBody>
          <a:bodyPr wrap="square" rtlCol="0">
            <a:spAutoFit/>
          </a:bodyPr>
          <a:lstStyle/>
          <a:p>
            <a:r>
              <a:rPr lang="es-PY" sz="2400" dirty="0"/>
              <a:t>La publicidad es una estrategia de marketing que envuelve la compra de un espacio en medios para divulgar un producto, servicio o marca, con el objetivo de alcanzar el público objetivo de la empresa e incentivarlo a comprar.</a:t>
            </a:r>
            <a:endParaRPr lang="en-US" sz="2400" dirty="0"/>
          </a:p>
          <a:p>
            <a:endParaRPr lang="en-US" sz="2400" dirty="0"/>
          </a:p>
        </p:txBody>
      </p:sp>
    </p:spTree>
    <p:extLst>
      <p:ext uri="{BB962C8B-B14F-4D97-AF65-F5344CB8AC3E}">
        <p14:creationId xmlns:p14="http://schemas.microsoft.com/office/powerpoint/2010/main" val="9941532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211977" y="435428"/>
            <a:ext cx="7620000" cy="1200329"/>
          </a:xfrm>
          <a:prstGeom prst="rect">
            <a:avLst/>
          </a:prstGeom>
          <a:noFill/>
        </p:spPr>
        <p:txBody>
          <a:bodyPr wrap="square" rtlCol="0">
            <a:spAutoFit/>
          </a:bodyPr>
          <a:lstStyle/>
          <a:p>
            <a:r>
              <a:rPr lang="es-PY" dirty="0"/>
              <a:t>En 1625, el </a:t>
            </a:r>
            <a:r>
              <a:rPr lang="es-PY" dirty="0" err="1"/>
              <a:t>períodico</a:t>
            </a:r>
            <a:r>
              <a:rPr lang="es-PY" dirty="0"/>
              <a:t> inglés </a:t>
            </a:r>
            <a:r>
              <a:rPr lang="es-PY" dirty="0" err="1"/>
              <a:t>Mercurius</a:t>
            </a:r>
            <a:r>
              <a:rPr lang="es-PY" dirty="0"/>
              <a:t> </a:t>
            </a:r>
            <a:r>
              <a:rPr lang="es-PY" dirty="0" err="1"/>
              <a:t>Britannicus</a:t>
            </a:r>
            <a:r>
              <a:rPr lang="es-PY" dirty="0"/>
              <a:t> publicó el primer anuncio.</a:t>
            </a:r>
            <a:endParaRPr lang="en-US" dirty="0"/>
          </a:p>
          <a:p>
            <a:r>
              <a:rPr lang="es-PY" dirty="0"/>
              <a:t> Allí, la publicidad aún no tenía carácter persuasivo que después pasó a tener – el objetivo era solo presentar el producto o servicio.</a:t>
            </a:r>
            <a:endParaRPr lang="en-US" dirty="0"/>
          </a:p>
          <a:p>
            <a:endParaRPr lang="en-US"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1249" y="1872616"/>
            <a:ext cx="3306808" cy="3306808"/>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5817" y="1889082"/>
            <a:ext cx="2412025" cy="3306808"/>
          </a:xfrm>
          <a:prstGeom prst="rect">
            <a:avLst/>
          </a:prstGeom>
        </p:spPr>
      </p:pic>
    </p:spTree>
    <p:extLst>
      <p:ext uri="{BB962C8B-B14F-4D97-AF65-F5344CB8AC3E}">
        <p14:creationId xmlns:p14="http://schemas.microsoft.com/office/powerpoint/2010/main" val="39201261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978331" y="801189"/>
            <a:ext cx="5573486" cy="1477328"/>
          </a:xfrm>
          <a:prstGeom prst="rect">
            <a:avLst/>
          </a:prstGeom>
          <a:noFill/>
        </p:spPr>
        <p:txBody>
          <a:bodyPr wrap="square" rtlCol="0">
            <a:spAutoFit/>
          </a:bodyPr>
          <a:lstStyle/>
          <a:p>
            <a:r>
              <a:rPr lang="es-PY" dirty="0"/>
              <a:t>Ya en la Era Industrial, la publicidad asumió un papel importante: incentivar el consumo de los bienes producidos en masa en los centros urbanos. Con eso, el mercado se profesionalizó.</a:t>
            </a:r>
            <a:endParaRPr lang="en-US" dirty="0"/>
          </a:p>
          <a:p>
            <a:endParaRPr lang="en-US" dirty="0"/>
          </a:p>
        </p:txBody>
      </p:sp>
      <p:pic>
        <p:nvPicPr>
          <p:cNvPr id="4" name="ECQUWIGTZm0"/>
          <p:cNvPicPr>
            <a:picLocks noRot="1" noChangeAspect="1"/>
          </p:cNvPicPr>
          <p:nvPr>
            <a:videoFile r:link="rId1"/>
          </p:nvPr>
        </p:nvPicPr>
        <p:blipFill>
          <a:blip r:embed="rId3"/>
          <a:stretch>
            <a:fillRect/>
          </a:stretch>
        </p:blipFill>
        <p:spPr>
          <a:xfrm>
            <a:off x="2821578" y="2293621"/>
            <a:ext cx="6914605" cy="3889465"/>
          </a:xfrm>
          <a:prstGeom prst="rect">
            <a:avLst/>
          </a:prstGeom>
        </p:spPr>
      </p:pic>
    </p:spTree>
    <p:extLst>
      <p:ext uri="{BB962C8B-B14F-4D97-AF65-F5344CB8AC3E}">
        <p14:creationId xmlns:p14="http://schemas.microsoft.com/office/powerpoint/2010/main" val="22154768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29989" y="388880"/>
            <a:ext cx="6261463" cy="1200329"/>
          </a:xfrm>
          <a:prstGeom prst="rect">
            <a:avLst/>
          </a:prstGeom>
          <a:noFill/>
        </p:spPr>
        <p:txBody>
          <a:bodyPr wrap="square" rtlCol="0">
            <a:spAutoFit/>
          </a:bodyPr>
          <a:lstStyle/>
          <a:p>
            <a:r>
              <a:rPr lang="es-PY" dirty="0"/>
              <a:t>En 1841, </a:t>
            </a:r>
            <a:r>
              <a:rPr lang="es-PY" dirty="0" err="1"/>
              <a:t>Volney</a:t>
            </a:r>
            <a:r>
              <a:rPr lang="es-PY" dirty="0"/>
              <a:t> </a:t>
            </a:r>
            <a:r>
              <a:rPr lang="es-PY" dirty="0" smtClean="0"/>
              <a:t>Palmer, </a:t>
            </a:r>
            <a:r>
              <a:rPr lang="es-PY" dirty="0"/>
              <a:t>que haría la negociación de espacios entre periódicos y empresas, creó la primera agencia de publicidad en Filadelfia (EUA).</a:t>
            </a:r>
            <a:endParaRPr lang="en-US" dirty="0"/>
          </a:p>
          <a:p>
            <a:endParaRPr lang="en-US" dirty="0"/>
          </a:p>
        </p:txBody>
      </p:sp>
      <p:sp>
        <p:nvSpPr>
          <p:cNvPr id="3" name="CuadroTexto 2"/>
          <p:cNvSpPr txBox="1"/>
          <p:nvPr/>
        </p:nvSpPr>
        <p:spPr>
          <a:xfrm>
            <a:off x="2629989" y="1415037"/>
            <a:ext cx="6008915" cy="1477328"/>
          </a:xfrm>
          <a:prstGeom prst="rect">
            <a:avLst/>
          </a:prstGeom>
          <a:noFill/>
        </p:spPr>
        <p:txBody>
          <a:bodyPr wrap="square" rtlCol="0">
            <a:spAutoFit/>
          </a:bodyPr>
          <a:lstStyle/>
          <a:p>
            <a:r>
              <a:rPr lang="es-PY" dirty="0"/>
              <a:t>En los primero años del siglo XX, la industria </a:t>
            </a:r>
            <a:r>
              <a:rPr lang="es-PY" dirty="0" err="1"/>
              <a:t>automobilística</a:t>
            </a:r>
            <a:r>
              <a:rPr lang="es-PY" dirty="0"/>
              <a:t> fue un gran impulso para la publicidad. Henry Ford dijo: “dejar de invertir en publicidad para ahorrar dinero es como para el reloj para economizar tiempo”. </a:t>
            </a:r>
            <a:endParaRPr lang="en-US" dirty="0"/>
          </a:p>
          <a:p>
            <a:endParaRPr lang="en-U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9989" y="2762399"/>
            <a:ext cx="2565762" cy="3732018"/>
          </a:xfrm>
          <a:prstGeom prst="rect">
            <a:avLst/>
          </a:prstGeom>
        </p:spPr>
      </p:pic>
    </p:spTree>
    <p:extLst>
      <p:ext uri="{BB962C8B-B14F-4D97-AF65-F5344CB8AC3E}">
        <p14:creationId xmlns:p14="http://schemas.microsoft.com/office/powerpoint/2010/main" val="42801831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CJJSRRy4EI"/>
          <p:cNvPicPr>
            <a:picLocks noRot="1" noChangeAspect="1"/>
          </p:cNvPicPr>
          <p:nvPr>
            <a:videoFile r:link="rId1"/>
          </p:nvPr>
        </p:nvPicPr>
        <p:blipFill>
          <a:blip r:embed="rId3"/>
          <a:stretch>
            <a:fillRect/>
          </a:stretch>
        </p:blipFill>
        <p:spPr>
          <a:xfrm>
            <a:off x="3509554" y="2409008"/>
            <a:ext cx="5579292" cy="3138352"/>
          </a:xfrm>
          <a:prstGeom prst="rect">
            <a:avLst/>
          </a:prstGeom>
        </p:spPr>
      </p:pic>
      <p:sp>
        <p:nvSpPr>
          <p:cNvPr id="3" name="CuadroTexto 2"/>
          <p:cNvSpPr txBox="1"/>
          <p:nvPr/>
        </p:nvSpPr>
        <p:spPr>
          <a:xfrm>
            <a:off x="3387634" y="766354"/>
            <a:ext cx="5538651" cy="1477328"/>
          </a:xfrm>
          <a:prstGeom prst="rect">
            <a:avLst/>
          </a:prstGeom>
          <a:noFill/>
        </p:spPr>
        <p:txBody>
          <a:bodyPr wrap="square" rtlCol="0">
            <a:spAutoFit/>
          </a:bodyPr>
          <a:lstStyle/>
          <a:p>
            <a:r>
              <a:rPr lang="es-PY" dirty="0"/>
              <a:t>En las décadas siguientes, la radio y las revistas incentivaron la industria de la publicidad, pero fue la televisión que la revolucionó. En 1941, fue al aire el primer comercial de TV, para la marca de relojes </a:t>
            </a:r>
            <a:r>
              <a:rPr lang="es-PY" dirty="0" err="1"/>
              <a:t>Bulova</a:t>
            </a:r>
            <a:r>
              <a:rPr lang="es-PY" dirty="0"/>
              <a:t>, al costo de 9 dólares</a:t>
            </a:r>
            <a:endParaRPr lang="en-US" dirty="0"/>
          </a:p>
        </p:txBody>
      </p:sp>
    </p:spTree>
    <p:extLst>
      <p:ext uri="{BB962C8B-B14F-4D97-AF65-F5344CB8AC3E}">
        <p14:creationId xmlns:p14="http://schemas.microsoft.com/office/powerpoint/2010/main" val="8995281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4hEd8ndTLl8"/>
          <p:cNvPicPr>
            <a:picLocks noRot="1" noChangeAspect="1"/>
          </p:cNvPicPr>
          <p:nvPr>
            <a:videoFile r:link="rId1"/>
          </p:nvPr>
        </p:nvPicPr>
        <p:blipFill>
          <a:blip r:embed="rId3"/>
          <a:stretch>
            <a:fillRect/>
          </a:stretch>
        </p:blipFill>
        <p:spPr>
          <a:xfrm>
            <a:off x="1971040" y="949234"/>
            <a:ext cx="8576976" cy="4824549"/>
          </a:xfrm>
          <a:prstGeom prst="rect">
            <a:avLst/>
          </a:prstGeom>
        </p:spPr>
      </p:pic>
    </p:spTree>
    <p:extLst>
      <p:ext uri="{BB962C8B-B14F-4D97-AF65-F5344CB8AC3E}">
        <p14:creationId xmlns:p14="http://schemas.microsoft.com/office/powerpoint/2010/main" val="4251333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60319" y="809897"/>
            <a:ext cx="6723018" cy="5355312"/>
          </a:xfrm>
          <a:prstGeom prst="rect">
            <a:avLst/>
          </a:prstGeom>
          <a:noFill/>
        </p:spPr>
        <p:txBody>
          <a:bodyPr wrap="square" rtlCol="0">
            <a:spAutoFit/>
          </a:bodyPr>
          <a:lstStyle/>
          <a:p>
            <a:r>
              <a:rPr lang="es-PY" dirty="0"/>
              <a:t>En las décadas más recientes, surgió otra resolución para la publicidad: la Internet. Los espacios de divulgación en buscadores, portales, blogs, emails y redes sociales representan una nueva y gran oportunidad para los anunciantes</a:t>
            </a:r>
            <a:r>
              <a:rPr lang="es-PY" dirty="0" smtClean="0"/>
              <a:t>.</a:t>
            </a:r>
          </a:p>
          <a:p>
            <a:endParaRPr lang="en-US" dirty="0"/>
          </a:p>
          <a:p>
            <a:r>
              <a:rPr lang="es-PY" dirty="0"/>
              <a:t>Con el marketing digital, quedó mucho más fácil alcanzar el público objetivo y medir con precisión los resultados de una campaña, algo que hasta entonces, ningún vehículo permitía</a:t>
            </a:r>
            <a:r>
              <a:rPr lang="es-PY" dirty="0" smtClean="0"/>
              <a:t>.</a:t>
            </a:r>
          </a:p>
          <a:p>
            <a:endParaRPr lang="en-US" dirty="0"/>
          </a:p>
          <a:p>
            <a:r>
              <a:rPr lang="es-PY" dirty="0"/>
              <a:t>Sin embargo, la publicidad se ve desafiada por esos nuevos medios, que cuestionan el modelo tradicional de anuncio de agencia</a:t>
            </a:r>
            <a:r>
              <a:rPr lang="es-PY" dirty="0" smtClean="0"/>
              <a:t>.</a:t>
            </a:r>
          </a:p>
          <a:p>
            <a:endParaRPr lang="en-US" dirty="0"/>
          </a:p>
          <a:p>
            <a:r>
              <a:rPr lang="es-PY" dirty="0"/>
              <a:t>Hoy, las marcas necesitan relacionarse con los consumidores ofreciendo buenos contenidos y no invadiéndoles la rutina con anuncios. ¿Cómo, entonces, la publicidad puede ser más relevante?</a:t>
            </a:r>
            <a:endParaRPr lang="en-US" dirty="0"/>
          </a:p>
          <a:p>
            <a:r>
              <a:rPr lang="es-PY" dirty="0"/>
              <a:t>Además de eso, el marketing digital democratizó el acceso a la publicidad: hoy, cualquier empresa logra crear anuncios en Google o en Facebook.</a:t>
            </a:r>
            <a:endParaRPr lang="en-US" dirty="0"/>
          </a:p>
          <a:p>
            <a:endParaRPr lang="en-US" dirty="0"/>
          </a:p>
        </p:txBody>
      </p:sp>
    </p:spTree>
    <p:extLst>
      <p:ext uri="{BB962C8B-B14F-4D97-AF65-F5344CB8AC3E}">
        <p14:creationId xmlns:p14="http://schemas.microsoft.com/office/powerpoint/2010/main" val="1342203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NWsgAwSmJ0"/>
          <p:cNvPicPr>
            <a:picLocks noRot="1" noChangeAspect="1"/>
          </p:cNvPicPr>
          <p:nvPr>
            <a:videoFile r:link="rId1"/>
          </p:nvPr>
        </p:nvPicPr>
        <p:blipFill>
          <a:blip r:embed="rId3"/>
          <a:stretch>
            <a:fillRect/>
          </a:stretch>
        </p:blipFill>
        <p:spPr>
          <a:xfrm>
            <a:off x="1364344" y="757645"/>
            <a:ext cx="9134324" cy="5138057"/>
          </a:xfrm>
          <a:prstGeom prst="rect">
            <a:avLst/>
          </a:prstGeom>
        </p:spPr>
      </p:pic>
    </p:spTree>
    <p:extLst>
      <p:ext uri="{BB962C8B-B14F-4D97-AF65-F5344CB8AC3E}">
        <p14:creationId xmlns:p14="http://schemas.microsoft.com/office/powerpoint/2010/main" val="30281351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197531" y="2490651"/>
            <a:ext cx="4232366" cy="1754326"/>
          </a:xfrm>
          <a:prstGeom prst="rect">
            <a:avLst/>
          </a:prstGeom>
          <a:noFill/>
        </p:spPr>
        <p:txBody>
          <a:bodyPr wrap="square" rtlCol="0">
            <a:spAutoFit/>
          </a:bodyPr>
          <a:lstStyle/>
          <a:p>
            <a:r>
              <a:rPr lang="es-PY" sz="3600" b="1" dirty="0"/>
              <a:t>Anuncios que </a:t>
            </a:r>
            <a:endParaRPr lang="es-PY" sz="3600" b="1" dirty="0" smtClean="0"/>
          </a:p>
          <a:p>
            <a:r>
              <a:rPr lang="es-PY" sz="3600" b="1" dirty="0" smtClean="0"/>
              <a:t>hicieron </a:t>
            </a:r>
            <a:r>
              <a:rPr lang="es-PY" sz="3600" b="1" dirty="0"/>
              <a:t>historia</a:t>
            </a:r>
            <a:endParaRPr lang="en-US" sz="3600" dirty="0"/>
          </a:p>
          <a:p>
            <a:endParaRPr lang="en-US" sz="3600" dirty="0"/>
          </a:p>
        </p:txBody>
      </p:sp>
    </p:spTree>
    <p:extLst>
      <p:ext uri="{BB962C8B-B14F-4D97-AF65-F5344CB8AC3E}">
        <p14:creationId xmlns:p14="http://schemas.microsoft.com/office/powerpoint/2010/main" val="39498992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799909" y="1863634"/>
            <a:ext cx="5434149" cy="369332"/>
          </a:xfrm>
          <a:prstGeom prst="rect">
            <a:avLst/>
          </a:prstGeom>
          <a:noFill/>
        </p:spPr>
        <p:txBody>
          <a:bodyPr wrap="square" rtlCol="0">
            <a:spAutoFit/>
          </a:bodyPr>
          <a:lstStyle/>
          <a:p>
            <a:r>
              <a:rPr lang="es-PY" b="1" dirty="0" err="1"/>
              <a:t>We</a:t>
            </a:r>
            <a:r>
              <a:rPr lang="es-PY" b="1" dirty="0"/>
              <a:t> can do </a:t>
            </a:r>
            <a:r>
              <a:rPr lang="es-PY" b="1" dirty="0" err="1"/>
              <a:t>it</a:t>
            </a:r>
            <a:r>
              <a:rPr lang="es-PY" b="1" dirty="0"/>
              <a:t>” – Westinghouse Electric</a:t>
            </a:r>
            <a:endParaRPr lang="en-US" dirty="0"/>
          </a:p>
        </p:txBody>
      </p:sp>
      <p:sp>
        <p:nvSpPr>
          <p:cNvPr id="3" name="CuadroTexto 2"/>
          <p:cNvSpPr txBox="1"/>
          <p:nvPr/>
        </p:nvSpPr>
        <p:spPr>
          <a:xfrm>
            <a:off x="5799909" y="2337469"/>
            <a:ext cx="4014652" cy="2031325"/>
          </a:xfrm>
          <a:prstGeom prst="rect">
            <a:avLst/>
          </a:prstGeom>
          <a:noFill/>
        </p:spPr>
        <p:txBody>
          <a:bodyPr wrap="square" rtlCol="0">
            <a:spAutoFit/>
          </a:bodyPr>
          <a:lstStyle/>
          <a:p>
            <a:r>
              <a:rPr lang="es-PY" dirty="0"/>
              <a:t>El anuncio de Westinghouse Electric tenía como objetivo solo motivar a las trabajadoras de la industria durante la II Guerra Mundial. Pero, el cartel de la mujer fuerte y determinada acabó tornándose en un símbolo del feminismo, utilizado hasta hoy</a:t>
            </a:r>
            <a:endParaRPr lang="en-US" dirty="0"/>
          </a:p>
        </p:txBody>
      </p:sp>
      <p:pic>
        <p:nvPicPr>
          <p:cNvPr id="4" name="image2.jpeg"/>
          <p:cNvPicPr/>
          <p:nvPr/>
        </p:nvPicPr>
        <p:blipFill>
          <a:blip r:embed="rId2" cstate="print"/>
          <a:stretch>
            <a:fillRect/>
          </a:stretch>
        </p:blipFill>
        <p:spPr>
          <a:xfrm>
            <a:off x="1649504" y="996349"/>
            <a:ext cx="3976233" cy="5286103"/>
          </a:xfrm>
          <a:prstGeom prst="rect">
            <a:avLst/>
          </a:prstGeom>
        </p:spPr>
      </p:pic>
    </p:spTree>
    <p:extLst>
      <p:ext uri="{BB962C8B-B14F-4D97-AF65-F5344CB8AC3E}">
        <p14:creationId xmlns:p14="http://schemas.microsoft.com/office/powerpoint/2010/main" val="4110680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056709" y="635726"/>
            <a:ext cx="5991497" cy="1754326"/>
          </a:xfrm>
          <a:prstGeom prst="rect">
            <a:avLst/>
          </a:prstGeom>
          <a:noFill/>
        </p:spPr>
        <p:txBody>
          <a:bodyPr wrap="square" rtlCol="0">
            <a:spAutoFit/>
          </a:bodyPr>
          <a:lstStyle/>
          <a:p>
            <a:r>
              <a:rPr lang="es-PY" b="1" dirty="0"/>
              <a:t>“1984” – Apple</a:t>
            </a:r>
            <a:endParaRPr lang="en-US" dirty="0"/>
          </a:p>
          <a:p>
            <a:r>
              <a:rPr lang="es-PY" dirty="0"/>
              <a:t>En 1984, en el lanzamiento del primer Macintosh, Apple impactó a los espectadores del </a:t>
            </a:r>
            <a:r>
              <a:rPr lang="es-PY" dirty="0" err="1"/>
              <a:t>Super</a:t>
            </a:r>
            <a:r>
              <a:rPr lang="es-PY" dirty="0"/>
              <a:t> </a:t>
            </a:r>
            <a:r>
              <a:rPr lang="es-PY" dirty="0" err="1"/>
              <a:t>Bowl</a:t>
            </a:r>
            <a:r>
              <a:rPr lang="es-PY" dirty="0"/>
              <a:t> con un comercial legendario, en referencia al Gran Hermano de George Orwell. Ya daba para ver que Steve Jobs estaba trabajando enserio…</a:t>
            </a:r>
            <a:endParaRPr lang="en-US" dirty="0"/>
          </a:p>
          <a:p>
            <a:endParaRPr lang="en-US" dirty="0"/>
          </a:p>
        </p:txBody>
      </p:sp>
      <p:pic>
        <p:nvPicPr>
          <p:cNvPr id="3" name="JnCoDSbHUFI"/>
          <p:cNvPicPr>
            <a:picLocks noRot="1" noChangeAspect="1"/>
          </p:cNvPicPr>
          <p:nvPr>
            <a:videoFile r:link="rId1"/>
          </p:nvPr>
        </p:nvPicPr>
        <p:blipFill>
          <a:blip r:embed="rId3"/>
          <a:stretch>
            <a:fillRect/>
          </a:stretch>
        </p:blipFill>
        <p:spPr>
          <a:xfrm>
            <a:off x="3035422" y="2390052"/>
            <a:ext cx="6012784" cy="3382191"/>
          </a:xfrm>
          <a:prstGeom prst="rect">
            <a:avLst/>
          </a:prstGeom>
        </p:spPr>
      </p:pic>
    </p:spTree>
    <p:extLst>
      <p:ext uri="{BB962C8B-B14F-4D97-AF65-F5344CB8AC3E}">
        <p14:creationId xmlns:p14="http://schemas.microsoft.com/office/powerpoint/2010/main" val="662766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ufnbEv0a1OA"/>
          <p:cNvPicPr>
            <a:picLocks noRot="1" noChangeAspect="1"/>
          </p:cNvPicPr>
          <p:nvPr>
            <a:videoFile r:link="rId1"/>
          </p:nvPr>
        </p:nvPicPr>
        <p:blipFill>
          <a:blip r:embed="rId3"/>
          <a:stretch>
            <a:fillRect/>
          </a:stretch>
        </p:blipFill>
        <p:spPr>
          <a:xfrm>
            <a:off x="1672046" y="937804"/>
            <a:ext cx="8690186" cy="4888230"/>
          </a:xfrm>
          <a:prstGeom prst="rect">
            <a:avLst/>
          </a:prstGeom>
        </p:spPr>
      </p:pic>
    </p:spTree>
    <p:extLst>
      <p:ext uri="{BB962C8B-B14F-4D97-AF65-F5344CB8AC3E}">
        <p14:creationId xmlns:p14="http://schemas.microsoft.com/office/powerpoint/2010/main" val="34136004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751909" y="600891"/>
            <a:ext cx="7245531" cy="1754326"/>
          </a:xfrm>
          <a:prstGeom prst="rect">
            <a:avLst/>
          </a:prstGeom>
          <a:noFill/>
        </p:spPr>
        <p:txBody>
          <a:bodyPr wrap="square" rtlCol="0">
            <a:spAutoFit/>
          </a:bodyPr>
          <a:lstStyle/>
          <a:p>
            <a:r>
              <a:rPr lang="es-PY" b="1" dirty="0"/>
              <a:t>“</a:t>
            </a:r>
            <a:r>
              <a:rPr lang="es-PY" b="1" dirty="0" err="1"/>
              <a:t>United</a:t>
            </a:r>
            <a:r>
              <a:rPr lang="es-PY" b="1" dirty="0"/>
              <a:t> </a:t>
            </a:r>
            <a:r>
              <a:rPr lang="es-PY" b="1" dirty="0" err="1"/>
              <a:t>Colors</a:t>
            </a:r>
            <a:r>
              <a:rPr lang="es-PY" b="1" dirty="0"/>
              <a:t> of Benetton” – Benetton</a:t>
            </a:r>
            <a:endParaRPr lang="en-US" dirty="0"/>
          </a:p>
          <a:p>
            <a:r>
              <a:rPr lang="es-PY" dirty="0" err="1"/>
              <a:t>Oliviero</a:t>
            </a:r>
            <a:r>
              <a:rPr lang="es-PY" dirty="0"/>
              <a:t> </a:t>
            </a:r>
            <a:r>
              <a:rPr lang="es-PY" dirty="0" err="1"/>
              <a:t>Toscani</a:t>
            </a:r>
            <a:r>
              <a:rPr lang="es-PY" dirty="0"/>
              <a:t> fue un fotógrafo polémico. En las campañas de Benetton, una marca italiana de moda, mostró el racismo, el trabajo infantil, los ETS, el hambre, el prejuicio religioso, y provocó muchos debates sobre el papel de la publicidad.</a:t>
            </a:r>
            <a:endParaRPr lang="en-US" dirty="0"/>
          </a:p>
          <a:p>
            <a:endParaRPr lang="en-US" dirty="0"/>
          </a:p>
        </p:txBody>
      </p:sp>
      <p:pic>
        <p:nvPicPr>
          <p:cNvPr id="3" name="image3.jpeg"/>
          <p:cNvPicPr/>
          <p:nvPr/>
        </p:nvPicPr>
        <p:blipFill>
          <a:blip r:embed="rId2" cstate="print"/>
          <a:stretch>
            <a:fillRect/>
          </a:stretch>
        </p:blipFill>
        <p:spPr>
          <a:xfrm>
            <a:off x="3196454" y="2355217"/>
            <a:ext cx="5903595" cy="3828415"/>
          </a:xfrm>
          <a:prstGeom prst="rect">
            <a:avLst/>
          </a:prstGeom>
        </p:spPr>
      </p:pic>
    </p:spTree>
    <p:extLst>
      <p:ext uri="{BB962C8B-B14F-4D97-AF65-F5344CB8AC3E}">
        <p14:creationId xmlns:p14="http://schemas.microsoft.com/office/powerpoint/2010/main" val="1296193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_lDncgUwor4"/>
          <p:cNvPicPr>
            <a:picLocks noRot="1" noChangeAspect="1"/>
          </p:cNvPicPr>
          <p:nvPr>
            <a:videoFile r:link="rId1"/>
          </p:nvPr>
        </p:nvPicPr>
        <p:blipFill>
          <a:blip r:embed="rId3"/>
          <a:stretch>
            <a:fillRect/>
          </a:stretch>
        </p:blipFill>
        <p:spPr>
          <a:xfrm>
            <a:off x="2233266" y="1402080"/>
            <a:ext cx="7322940" cy="4119154"/>
          </a:xfrm>
          <a:prstGeom prst="rect">
            <a:avLst/>
          </a:prstGeom>
        </p:spPr>
      </p:pic>
    </p:spTree>
    <p:extLst>
      <p:ext uri="{BB962C8B-B14F-4D97-AF65-F5344CB8AC3E}">
        <p14:creationId xmlns:p14="http://schemas.microsoft.com/office/powerpoint/2010/main" val="1184461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x08-mBjrcM8"/>
          <p:cNvPicPr>
            <a:picLocks noRot="1" noChangeAspect="1"/>
          </p:cNvPicPr>
          <p:nvPr>
            <a:videoFile r:link="rId1"/>
          </p:nvPr>
        </p:nvPicPr>
        <p:blipFill>
          <a:blip r:embed="rId3"/>
          <a:stretch>
            <a:fillRect/>
          </a:stretch>
        </p:blipFill>
        <p:spPr>
          <a:xfrm>
            <a:off x="2167467" y="1219200"/>
            <a:ext cx="7818362" cy="4397829"/>
          </a:xfrm>
          <a:prstGeom prst="rect">
            <a:avLst/>
          </a:prstGeom>
        </p:spPr>
      </p:pic>
    </p:spTree>
    <p:extLst>
      <p:ext uri="{BB962C8B-B14F-4D97-AF65-F5344CB8AC3E}">
        <p14:creationId xmlns:p14="http://schemas.microsoft.com/office/powerpoint/2010/main" val="3246984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856411" y="1367245"/>
            <a:ext cx="6374674" cy="2585323"/>
          </a:xfrm>
          <a:prstGeom prst="rect">
            <a:avLst/>
          </a:prstGeom>
          <a:noFill/>
        </p:spPr>
        <p:txBody>
          <a:bodyPr wrap="square" rtlCol="0">
            <a:spAutoFit/>
          </a:bodyPr>
          <a:lstStyle/>
          <a:p>
            <a:r>
              <a:rPr lang="es-PY" b="1" dirty="0"/>
              <a:t>Red Bull </a:t>
            </a:r>
            <a:r>
              <a:rPr lang="es-PY" b="1" dirty="0" err="1"/>
              <a:t>Stratos</a:t>
            </a:r>
            <a:r>
              <a:rPr lang="es-PY" b="1" dirty="0"/>
              <a:t>” – Red Bull</a:t>
            </a:r>
            <a:endParaRPr lang="en-US" dirty="0"/>
          </a:p>
          <a:p>
            <a:r>
              <a:rPr lang="es-PY" dirty="0"/>
              <a:t>Por último, vamos a recordar una campaña reciente. En 2012, Red Bull promovió el primer salto en caída libre desde la estratósfera. Solo que todo eso fue transmitido en vivo, en YouTube, a millones de personas – a pesar de los riesgos </a:t>
            </a:r>
            <a:r>
              <a:rPr lang="es-PY" dirty="0" err="1"/>
              <a:t>envolvidos</a:t>
            </a:r>
            <a:r>
              <a:rPr lang="es-PY" dirty="0"/>
              <a:t>.</a:t>
            </a:r>
            <a:endParaRPr lang="en-US" dirty="0"/>
          </a:p>
          <a:p>
            <a:endParaRPr lang="es-PY" dirty="0" smtClean="0"/>
          </a:p>
          <a:p>
            <a:r>
              <a:rPr lang="es-PY" dirty="0" smtClean="0"/>
              <a:t>Con </a:t>
            </a:r>
            <a:r>
              <a:rPr lang="es-PY" dirty="0"/>
              <a:t>un contenido tan interesante, la marca no </a:t>
            </a:r>
            <a:r>
              <a:rPr lang="es-PY" dirty="0" err="1"/>
              <a:t>interrumió</a:t>
            </a:r>
            <a:r>
              <a:rPr lang="es-PY" dirty="0"/>
              <a:t> la rutina de las personas – esta fue el evento que todos querían ver.</a:t>
            </a:r>
            <a:endParaRPr lang="en-US" dirty="0"/>
          </a:p>
          <a:p>
            <a:endParaRPr lang="en-US" dirty="0"/>
          </a:p>
        </p:txBody>
      </p:sp>
    </p:spTree>
    <p:extLst>
      <p:ext uri="{BB962C8B-B14F-4D97-AF65-F5344CB8AC3E}">
        <p14:creationId xmlns:p14="http://schemas.microsoft.com/office/powerpoint/2010/main" val="1880701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OoHArAzdug"/>
          <p:cNvPicPr>
            <a:picLocks noRot="1" noChangeAspect="1"/>
          </p:cNvPicPr>
          <p:nvPr>
            <a:videoFile r:link="rId1"/>
          </p:nvPr>
        </p:nvPicPr>
        <p:blipFill>
          <a:blip r:embed="rId3"/>
          <a:stretch>
            <a:fillRect/>
          </a:stretch>
        </p:blipFill>
        <p:spPr>
          <a:xfrm>
            <a:off x="2593219" y="1410789"/>
            <a:ext cx="7090712" cy="3988525"/>
          </a:xfrm>
          <a:prstGeom prst="rect">
            <a:avLst/>
          </a:prstGeom>
        </p:spPr>
      </p:pic>
    </p:spTree>
    <p:extLst>
      <p:ext uri="{BB962C8B-B14F-4D97-AF65-F5344CB8AC3E}">
        <p14:creationId xmlns:p14="http://schemas.microsoft.com/office/powerpoint/2010/main" val="1178860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772727" y="574765"/>
            <a:ext cx="5723436" cy="646331"/>
          </a:xfrm>
          <a:prstGeom prst="rect">
            <a:avLst/>
          </a:prstGeom>
          <a:noFill/>
        </p:spPr>
        <p:txBody>
          <a:bodyPr wrap="square" rtlCol="0">
            <a:spAutoFit/>
          </a:bodyPr>
          <a:lstStyle/>
          <a:p>
            <a:r>
              <a:rPr lang="es-PY" b="1" dirty="0"/>
              <a:t>Cómo funciona una agencia de publicidad</a:t>
            </a:r>
            <a:endParaRPr lang="en-US" dirty="0"/>
          </a:p>
          <a:p>
            <a:endParaRPr lang="en-US" dirty="0"/>
          </a:p>
        </p:txBody>
      </p:sp>
      <p:pic>
        <p:nvPicPr>
          <p:cNvPr id="3" name="Imagen 2"/>
          <p:cNvPicPr/>
          <p:nvPr/>
        </p:nvPicPr>
        <p:blipFill>
          <a:blip r:embed="rId2">
            <a:extLst>
              <a:ext uri="{28A0092B-C50C-407E-A947-70E740481C1C}">
                <a14:useLocalDpi xmlns:a14="http://schemas.microsoft.com/office/drawing/2010/main" val="0"/>
              </a:ext>
            </a:extLst>
          </a:blip>
          <a:stretch>
            <a:fillRect/>
          </a:stretch>
        </p:blipFill>
        <p:spPr>
          <a:xfrm>
            <a:off x="2828380" y="1283743"/>
            <a:ext cx="5612130" cy="3367405"/>
          </a:xfrm>
          <a:prstGeom prst="rect">
            <a:avLst/>
          </a:prstGeom>
        </p:spPr>
      </p:pic>
      <p:sp>
        <p:nvSpPr>
          <p:cNvPr id="4" name="CuadroTexto 3"/>
          <p:cNvSpPr txBox="1"/>
          <p:nvPr/>
        </p:nvSpPr>
        <p:spPr>
          <a:xfrm>
            <a:off x="2203269" y="4713795"/>
            <a:ext cx="8090262" cy="2308324"/>
          </a:xfrm>
          <a:prstGeom prst="rect">
            <a:avLst/>
          </a:prstGeom>
          <a:noFill/>
        </p:spPr>
        <p:txBody>
          <a:bodyPr wrap="square" rtlCol="0">
            <a:spAutoFit/>
          </a:bodyPr>
          <a:lstStyle/>
          <a:p>
            <a:r>
              <a:rPr lang="es-PY" dirty="0"/>
              <a:t>La publicidad envuelve, principalmente, tres tipos de empresas: agencias, anunciantes y medios. Un publicista puede trabajar en cualquiera de ellas, ejerciendo diferentes funciones, pero es en las agencias de publicidad que se concentra gran parte de estos.</a:t>
            </a:r>
            <a:endParaRPr lang="en-US" dirty="0"/>
          </a:p>
          <a:p>
            <a:r>
              <a:rPr lang="es-PY" dirty="0"/>
              <a:t>Trabajar en un ambiente relajado, lleno de creatividad y </a:t>
            </a:r>
            <a:r>
              <a:rPr lang="es-PY" dirty="0" err="1"/>
              <a:t>brainstorming</a:t>
            </a:r>
            <a:r>
              <a:rPr lang="es-PY" dirty="0"/>
              <a:t>, con los nombres más premiados del mercado, hace parte del imaginario de los profesionales del área.</a:t>
            </a:r>
            <a:endParaRPr lang="en-US" dirty="0"/>
          </a:p>
          <a:p>
            <a:endParaRPr lang="en-US" dirty="0"/>
          </a:p>
        </p:txBody>
      </p:sp>
    </p:spTree>
    <p:extLst>
      <p:ext uri="{BB962C8B-B14F-4D97-AF65-F5344CB8AC3E}">
        <p14:creationId xmlns:p14="http://schemas.microsoft.com/office/powerpoint/2010/main" val="1371002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CYi2Xa8c-I"/>
          <p:cNvPicPr>
            <a:picLocks noRot="1" noChangeAspect="1"/>
          </p:cNvPicPr>
          <p:nvPr>
            <a:videoFile r:link="rId1"/>
          </p:nvPr>
        </p:nvPicPr>
        <p:blipFill>
          <a:blip r:embed="rId3"/>
          <a:stretch>
            <a:fillRect/>
          </a:stretch>
        </p:blipFill>
        <p:spPr>
          <a:xfrm>
            <a:off x="2316480" y="1280160"/>
            <a:ext cx="7599680" cy="4274820"/>
          </a:xfrm>
          <a:prstGeom prst="rect">
            <a:avLst/>
          </a:prstGeom>
        </p:spPr>
      </p:pic>
    </p:spTree>
    <p:extLst>
      <p:ext uri="{BB962C8B-B14F-4D97-AF65-F5344CB8AC3E}">
        <p14:creationId xmlns:p14="http://schemas.microsoft.com/office/powerpoint/2010/main" val="9165634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CnVUEAR5A0"/>
          <p:cNvPicPr>
            <a:picLocks noRot="1" noChangeAspect="1"/>
          </p:cNvPicPr>
          <p:nvPr>
            <a:videoFile r:link="rId1"/>
          </p:nvPr>
        </p:nvPicPr>
        <p:blipFill>
          <a:blip r:embed="rId3"/>
          <a:stretch>
            <a:fillRect/>
          </a:stretch>
        </p:blipFill>
        <p:spPr>
          <a:xfrm>
            <a:off x="2562256" y="1384663"/>
            <a:ext cx="7168121" cy="4032068"/>
          </a:xfrm>
          <a:prstGeom prst="rect">
            <a:avLst/>
          </a:prstGeom>
        </p:spPr>
      </p:pic>
    </p:spTree>
    <p:extLst>
      <p:ext uri="{BB962C8B-B14F-4D97-AF65-F5344CB8AC3E}">
        <p14:creationId xmlns:p14="http://schemas.microsoft.com/office/powerpoint/2010/main" val="4216441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387634" y="1314994"/>
            <a:ext cx="5643155" cy="4247317"/>
          </a:xfrm>
          <a:prstGeom prst="rect">
            <a:avLst/>
          </a:prstGeom>
          <a:noFill/>
        </p:spPr>
        <p:txBody>
          <a:bodyPr wrap="square" rtlCol="0">
            <a:spAutoFit/>
          </a:bodyPr>
          <a:lstStyle/>
          <a:p>
            <a:r>
              <a:rPr lang="es-PY" b="1" dirty="0"/>
              <a:t>Atención o Ejecutivo de cuentas</a:t>
            </a:r>
            <a:endParaRPr lang="en-US" dirty="0"/>
          </a:p>
          <a:p>
            <a:r>
              <a:rPr lang="es-PY" dirty="0"/>
              <a:t>Todo comienza en la Atención publicitaria. El profesional de esa área es responsable por ser el puente entre la agencia y el cliente. es quien toma el </a:t>
            </a:r>
            <a:r>
              <a:rPr lang="es-PY" dirty="0" err="1"/>
              <a:t>brief</a:t>
            </a:r>
            <a:r>
              <a:rPr lang="es-PY" dirty="0"/>
              <a:t> con el anunciante, organiza la información y lo pasa al equipo interno.</a:t>
            </a:r>
            <a:endParaRPr lang="en-US" dirty="0"/>
          </a:p>
          <a:p>
            <a:r>
              <a:rPr lang="es-PY" dirty="0"/>
              <a:t>Después, acompaña la producción de la agencia y busca la aprobación junto al cliente, haciendo los contactos necesarios en ese proceso.</a:t>
            </a:r>
            <a:endParaRPr lang="en-US" dirty="0"/>
          </a:p>
          <a:p>
            <a:r>
              <a:rPr lang="es-PY" dirty="0"/>
              <a:t>Por lidiar directamente con el cliente, ese profesional es clave para el éxito de la agencia. Pero, para trabajar en esa área, necesita tener mucho juego de cintura para lidiar con las cobranzas del cliente y con los límites de la agencia.</a:t>
            </a:r>
            <a:endParaRPr lang="en-US" dirty="0"/>
          </a:p>
          <a:p>
            <a:endParaRPr lang="en-US" dirty="0"/>
          </a:p>
        </p:txBody>
      </p:sp>
    </p:spTree>
    <p:extLst>
      <p:ext uri="{BB962C8B-B14F-4D97-AF65-F5344CB8AC3E}">
        <p14:creationId xmlns:p14="http://schemas.microsoft.com/office/powerpoint/2010/main" val="20418371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64823" y="1463040"/>
            <a:ext cx="6810103" cy="3693319"/>
          </a:xfrm>
          <a:prstGeom prst="rect">
            <a:avLst/>
          </a:prstGeom>
          <a:noFill/>
        </p:spPr>
        <p:txBody>
          <a:bodyPr wrap="square" rtlCol="0">
            <a:spAutoFit/>
          </a:bodyPr>
          <a:lstStyle/>
          <a:p>
            <a:r>
              <a:rPr lang="es-PY" b="1" dirty="0"/>
              <a:t>Planeación</a:t>
            </a:r>
            <a:endParaRPr lang="en-US" dirty="0"/>
          </a:p>
          <a:p>
            <a:r>
              <a:rPr lang="es-PY" dirty="0"/>
              <a:t>Después de tomar la información con el cliente, el Ejecutivo de cuentas envía la demanda al departamento de Planeación. En esta área, el </a:t>
            </a:r>
            <a:r>
              <a:rPr lang="es-PY" dirty="0" err="1"/>
              <a:t>brief</a:t>
            </a:r>
            <a:r>
              <a:rPr lang="es-PY" dirty="0"/>
              <a:t> se refina con información de búsquedas sobre el mercado de actuación del clientes y el comportamiento del consumidor.</a:t>
            </a:r>
            <a:endParaRPr lang="en-US" dirty="0"/>
          </a:p>
          <a:p>
            <a:r>
              <a:rPr lang="es-PY" dirty="0"/>
              <a:t>Esa información fundamenta la estrategia creada por Planeación, que desarrolla el concepto de la campaña, sugiere las piezas e indica el cronograma.</a:t>
            </a:r>
            <a:endParaRPr lang="en-US" dirty="0"/>
          </a:p>
          <a:p>
            <a:r>
              <a:rPr lang="es-PY" dirty="0"/>
              <a:t>En esta área, el profesional necesita ser extremadamente estratégico, con una visión que abarque el negocio del cliente. Pero también necesita tener una observación creativa para desarrollar un concepto original e inspirar a los profesionales de la creación.</a:t>
            </a:r>
            <a:endParaRPr lang="en-US" dirty="0"/>
          </a:p>
          <a:p>
            <a:endParaRPr lang="en-US" dirty="0"/>
          </a:p>
        </p:txBody>
      </p:sp>
    </p:spTree>
    <p:extLst>
      <p:ext uri="{BB962C8B-B14F-4D97-AF65-F5344CB8AC3E}">
        <p14:creationId xmlns:p14="http://schemas.microsoft.com/office/powerpoint/2010/main" val="1463123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891245" y="2377441"/>
            <a:ext cx="6897188" cy="1692771"/>
          </a:xfrm>
          <a:prstGeom prst="rect">
            <a:avLst/>
          </a:prstGeom>
          <a:noFill/>
        </p:spPr>
        <p:txBody>
          <a:bodyPr wrap="square" rtlCol="0">
            <a:spAutoFit/>
          </a:bodyPr>
          <a:lstStyle/>
          <a:p>
            <a:r>
              <a:rPr lang="es-PY" sz="3200" b="1" dirty="0"/>
              <a:t>No obstante</a:t>
            </a:r>
            <a:r>
              <a:rPr lang="es-PY" sz="2400" dirty="0"/>
              <a:t>, esa es una definición limitada de la publicidad, que envuelve mucho más que la compra de un producto.</a:t>
            </a:r>
            <a:endParaRPr lang="en-US" sz="2400" dirty="0"/>
          </a:p>
          <a:p>
            <a:endParaRPr lang="en-US" sz="2400" dirty="0"/>
          </a:p>
        </p:txBody>
      </p:sp>
    </p:spTree>
    <p:extLst>
      <p:ext uri="{BB962C8B-B14F-4D97-AF65-F5344CB8AC3E}">
        <p14:creationId xmlns:p14="http://schemas.microsoft.com/office/powerpoint/2010/main" val="4672423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86742" y="1326905"/>
            <a:ext cx="6096000" cy="3890680"/>
          </a:xfrm>
          <a:prstGeom prst="rect">
            <a:avLst/>
          </a:prstGeom>
        </p:spPr>
        <p:txBody>
          <a:bodyPr>
            <a:spAutoFit/>
          </a:bodyPr>
          <a:lstStyle/>
          <a:p>
            <a:pPr>
              <a:lnSpc>
                <a:spcPct val="107000"/>
              </a:lnSpc>
              <a:spcAft>
                <a:spcPts val="800"/>
              </a:spcAft>
            </a:pPr>
            <a:r>
              <a:rPr lang="es-PY" sz="3200" b="1" dirty="0">
                <a:latin typeface="Arial Narrow" panose="020B0606020202030204" pitchFamily="34" charset="0"/>
                <a:ea typeface="Calibri" panose="020F0502020204030204" pitchFamily="34" charset="0"/>
                <a:cs typeface="Times New Roman" panose="02020603050405020304" pitchFamily="18" charset="0"/>
              </a:rPr>
              <a:t>Redacción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PY" dirty="0">
                <a:latin typeface="Arial Narrow" panose="020B0606020202030204" pitchFamily="34" charset="0"/>
                <a:ea typeface="Calibri" panose="020F0502020204030204" pitchFamily="34" charset="0"/>
                <a:cs typeface="Times New Roman" panose="02020603050405020304" pitchFamily="18" charset="0"/>
              </a:rPr>
              <a:t>Con el </a:t>
            </a:r>
            <a:r>
              <a:rPr lang="es-PY" dirty="0" err="1">
                <a:latin typeface="Arial Narrow" panose="020B0606020202030204" pitchFamily="34" charset="0"/>
                <a:ea typeface="Calibri" panose="020F0502020204030204" pitchFamily="34" charset="0"/>
                <a:cs typeface="Times New Roman" panose="02020603050405020304" pitchFamily="18" charset="0"/>
              </a:rPr>
              <a:t>brief</a:t>
            </a:r>
            <a:r>
              <a:rPr lang="es-PY" dirty="0">
                <a:latin typeface="Arial Narrow" panose="020B0606020202030204" pitchFamily="34" charset="0"/>
                <a:ea typeface="Calibri" panose="020F0502020204030204" pitchFamily="34" charset="0"/>
                <a:cs typeface="Times New Roman" panose="02020603050405020304" pitchFamily="18" charset="0"/>
              </a:rPr>
              <a:t> listo, la campaña comienza a tomar forma. Ahora, la redacción transforma el concepto de la campaña en textos, guiones, llamadas y títulos. Muchas veces, ese trabajo se realizar en un dupla creativa, que ya veremos a continuación.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PY" dirty="0">
                <a:latin typeface="Arial Narrow" panose="020B0606020202030204" pitchFamily="34" charset="0"/>
                <a:ea typeface="Calibri" panose="020F0502020204030204" pitchFamily="34" charset="0"/>
                <a:cs typeface="Times New Roman" panose="02020603050405020304" pitchFamily="18" charset="0"/>
              </a:rPr>
              <a:t>El redactor publicitario necesita ser un experto en la escritura persuasiva. Su objetivo es dirigir el pensamiento de la audiencia a determinado objetivo, de manera atractiva.</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PY" dirty="0">
                <a:latin typeface="Arial Narrow" panose="020B0606020202030204" pitchFamily="34" charset="0"/>
                <a:ea typeface="Calibri" panose="020F0502020204030204" pitchFamily="34" charset="0"/>
                <a:cs typeface="Times New Roman" panose="02020603050405020304" pitchFamily="18" charset="0"/>
              </a:rPr>
              <a:t>Para eso, existen varios recursos de </a:t>
            </a:r>
            <a:r>
              <a:rPr lang="es-PY" dirty="0" err="1">
                <a:latin typeface="Arial Narrow" panose="020B0606020202030204" pitchFamily="34" charset="0"/>
                <a:ea typeface="Calibri" panose="020F0502020204030204" pitchFamily="34" charset="0"/>
                <a:cs typeface="Times New Roman" panose="02020603050405020304" pitchFamily="18" charset="0"/>
              </a:rPr>
              <a:t>copywriting</a:t>
            </a:r>
            <a:r>
              <a:rPr lang="es-PY" dirty="0">
                <a:latin typeface="Arial Narrow" panose="020B0606020202030204" pitchFamily="34" charset="0"/>
                <a:ea typeface="Calibri" panose="020F0502020204030204" pitchFamily="34" charset="0"/>
                <a:cs typeface="Times New Roman" panose="02020603050405020304" pitchFamily="18" charset="0"/>
              </a:rPr>
              <a:t>, como usar metáforas y frases de doble sentido, crear un sentido de urgencia, despertar la curiosidad o contar una historia que envuelva.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3864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290354" y="1105989"/>
            <a:ext cx="7454537" cy="3693319"/>
          </a:xfrm>
          <a:prstGeom prst="rect">
            <a:avLst/>
          </a:prstGeom>
          <a:noFill/>
        </p:spPr>
        <p:txBody>
          <a:bodyPr wrap="square" rtlCol="0">
            <a:spAutoFit/>
          </a:bodyPr>
          <a:lstStyle/>
          <a:p>
            <a:r>
              <a:rPr lang="es-PY" b="1" dirty="0"/>
              <a:t>Creación</a:t>
            </a:r>
            <a:endParaRPr lang="en-US" dirty="0"/>
          </a:p>
          <a:p>
            <a:r>
              <a:rPr lang="es-PY" dirty="0"/>
              <a:t>Finalmente, en la creación publicitaria es que la campaña gana vida. En las manos del director de arte, el concepto se transforma en fotos, videos, diseños e ilustraciones para las piezas publicitarias.</a:t>
            </a:r>
            <a:endParaRPr lang="en-US" dirty="0"/>
          </a:p>
          <a:p>
            <a:r>
              <a:rPr lang="es-PY" dirty="0"/>
              <a:t> </a:t>
            </a:r>
            <a:endParaRPr lang="en-US" dirty="0"/>
          </a:p>
          <a:p>
            <a:r>
              <a:rPr lang="es-PY" dirty="0"/>
              <a:t>En asociación al redactor, el director de arte define las mejores imágenes para las piezas, que sean atractivas, que generen identificación y que transmitan el mensaje del cliente.</a:t>
            </a:r>
            <a:endParaRPr lang="en-US" dirty="0"/>
          </a:p>
          <a:p>
            <a:r>
              <a:rPr lang="es-PY" dirty="0"/>
              <a:t>Generalmente, se espera que el director de arte haga su magia. Sin embargo, la creatividad debe estar presente en todas las áreas de la agencia, con el fin de buscar una solución original al cliente. Para eso, todos deben buscar referencias e inspiración.</a:t>
            </a:r>
            <a:endParaRPr lang="en-US" dirty="0"/>
          </a:p>
          <a:p>
            <a:endParaRPr lang="en-US" dirty="0"/>
          </a:p>
        </p:txBody>
      </p:sp>
    </p:spTree>
    <p:extLst>
      <p:ext uri="{BB962C8B-B14F-4D97-AF65-F5344CB8AC3E}">
        <p14:creationId xmlns:p14="http://schemas.microsoft.com/office/powerpoint/2010/main" val="970087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847703" y="1227909"/>
            <a:ext cx="6122126" cy="4524315"/>
          </a:xfrm>
          <a:prstGeom prst="rect">
            <a:avLst/>
          </a:prstGeom>
          <a:noFill/>
        </p:spPr>
        <p:txBody>
          <a:bodyPr wrap="square" rtlCol="0">
            <a:spAutoFit/>
          </a:bodyPr>
          <a:lstStyle/>
          <a:p>
            <a:r>
              <a:rPr lang="es-PY" b="1" dirty="0"/>
              <a:t>Medios</a:t>
            </a:r>
            <a:endParaRPr lang="en-US" dirty="0"/>
          </a:p>
          <a:p>
            <a:r>
              <a:rPr lang="es-PY" dirty="0"/>
              <a:t>El profesional de Medios conoce, como nadie, los medios. por eso, está presente en varios momentos de desarrollo de la campaña.</a:t>
            </a:r>
            <a:endParaRPr lang="en-US" dirty="0"/>
          </a:p>
          <a:p>
            <a:r>
              <a:rPr lang="es-PY" dirty="0"/>
              <a:t>En la planeación, ayuda a seleccionar los mejores vehículos, de acuerdo con el perfil del público objetivo y el presupuesto del cliente, buscando el mejor costo beneficio.</a:t>
            </a:r>
            <a:endParaRPr lang="en-US" dirty="0"/>
          </a:p>
          <a:p>
            <a:r>
              <a:rPr lang="es-PY" dirty="0"/>
              <a:t>A la hora de la creación, indica las dimensiones y orientaciones para cada formato de medio.</a:t>
            </a:r>
            <a:endParaRPr lang="en-US" dirty="0"/>
          </a:p>
          <a:p>
            <a:r>
              <a:rPr lang="es-PY" dirty="0"/>
              <a:t>Después de finalizada la creación, también es el responsable por negociar los valores con los vehículos de la campaña.</a:t>
            </a:r>
            <a:endParaRPr lang="en-US" dirty="0"/>
          </a:p>
          <a:p>
            <a:r>
              <a:rPr lang="es-PY" dirty="0"/>
              <a:t>Es esa negociación que, en muchos caso, define la remuneración de la agencia, pues, esta se dedica el 20% del valor invertido por el anunciante en los medios – el llamado BV/</a:t>
            </a:r>
            <a:r>
              <a:rPr lang="es-PY" dirty="0" err="1"/>
              <a:t>Bonus</a:t>
            </a:r>
            <a:r>
              <a:rPr lang="es-PY" dirty="0"/>
              <a:t> de </a:t>
            </a:r>
            <a:r>
              <a:rPr lang="es-PY" dirty="0" err="1"/>
              <a:t>Vehiculación</a:t>
            </a:r>
            <a:r>
              <a:rPr lang="es-PY" dirty="0"/>
              <a:t>) o Comisión de Agencia.</a:t>
            </a:r>
            <a:endParaRPr lang="en-US" dirty="0"/>
          </a:p>
          <a:p>
            <a:endParaRPr lang="en-US" dirty="0"/>
          </a:p>
        </p:txBody>
      </p:sp>
    </p:spTree>
    <p:extLst>
      <p:ext uri="{BB962C8B-B14F-4D97-AF65-F5344CB8AC3E}">
        <p14:creationId xmlns:p14="http://schemas.microsoft.com/office/powerpoint/2010/main" val="14775120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60320" y="1193074"/>
            <a:ext cx="6844937" cy="4247317"/>
          </a:xfrm>
          <a:prstGeom prst="rect">
            <a:avLst/>
          </a:prstGeom>
          <a:noFill/>
        </p:spPr>
        <p:txBody>
          <a:bodyPr wrap="square" rtlCol="0">
            <a:spAutoFit/>
          </a:bodyPr>
          <a:lstStyle/>
          <a:p>
            <a:r>
              <a:rPr lang="es-PY" b="1" dirty="0"/>
              <a:t>Otras áreas de una agencia de publicidad</a:t>
            </a:r>
            <a:endParaRPr lang="en-US" dirty="0"/>
          </a:p>
          <a:p>
            <a:r>
              <a:rPr lang="es-PY" dirty="0"/>
              <a:t>Existen aún otras áreas que pueden o no existir, dependiendo del porte y de la organización de la agencia de publicidad. Conoce algunas de ellas y sus responsabilidades:</a:t>
            </a:r>
            <a:endParaRPr lang="en-US" dirty="0"/>
          </a:p>
          <a:p>
            <a:r>
              <a:rPr lang="es-PY" dirty="0"/>
              <a:t> </a:t>
            </a:r>
            <a:endParaRPr lang="en-US" dirty="0"/>
          </a:p>
          <a:p>
            <a:r>
              <a:rPr lang="es-PY" b="1" dirty="0"/>
              <a:t>Investigación:</a:t>
            </a:r>
            <a:r>
              <a:rPr lang="es-PY" dirty="0"/>
              <a:t> nutrir la Planeación con datos sobre el cliente, mercado y consumidor. </a:t>
            </a:r>
            <a:endParaRPr lang="en-US" dirty="0"/>
          </a:p>
          <a:p>
            <a:r>
              <a:rPr lang="es-PY" b="1" dirty="0"/>
              <a:t>Producción:</a:t>
            </a:r>
            <a:r>
              <a:rPr lang="es-PY" dirty="0"/>
              <a:t> produce fotos, videos y audios para el área de Creación.</a:t>
            </a:r>
            <a:endParaRPr lang="en-US" dirty="0"/>
          </a:p>
          <a:p>
            <a:r>
              <a:rPr lang="es-PY" dirty="0"/>
              <a:t> </a:t>
            </a:r>
            <a:endParaRPr lang="en-US" dirty="0"/>
          </a:p>
          <a:p>
            <a:r>
              <a:rPr lang="es-PY" dirty="0"/>
              <a:t>En las agencias pequeñas, es común que la Investigación sea realizada por Planeación; la Producción se </a:t>
            </a:r>
            <a:r>
              <a:rPr lang="es-PY" dirty="0" err="1"/>
              <a:t>terceriza</a:t>
            </a:r>
            <a:r>
              <a:rPr lang="es-PY" dirty="0"/>
              <a:t>.</a:t>
            </a:r>
            <a:endParaRPr lang="en-US" dirty="0"/>
          </a:p>
          <a:p>
            <a:r>
              <a:rPr lang="es-PY" dirty="0"/>
              <a:t>Pero, si la agencia es grande, puede tener uno o más profesionales especializados en cada área, centralizando todo el servicio dentro de la agencia.</a:t>
            </a:r>
            <a:endParaRPr lang="en-US" dirty="0"/>
          </a:p>
          <a:p>
            <a:endParaRPr lang="en-US" dirty="0"/>
          </a:p>
        </p:txBody>
      </p:sp>
    </p:spTree>
    <p:extLst>
      <p:ext uri="{BB962C8B-B14F-4D97-AF65-F5344CB8AC3E}">
        <p14:creationId xmlns:p14="http://schemas.microsoft.com/office/powerpoint/2010/main" val="40629294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95154" y="1262743"/>
            <a:ext cx="6966857" cy="3970318"/>
          </a:xfrm>
          <a:prstGeom prst="rect">
            <a:avLst/>
          </a:prstGeom>
          <a:noFill/>
        </p:spPr>
        <p:txBody>
          <a:bodyPr wrap="square" rtlCol="0">
            <a:spAutoFit/>
          </a:bodyPr>
          <a:lstStyle/>
          <a:p>
            <a:r>
              <a:rPr lang="es-PY" b="1" dirty="0"/>
              <a:t>La web en las agencias de publicidad</a:t>
            </a:r>
            <a:endParaRPr lang="en-US" dirty="0"/>
          </a:p>
          <a:p>
            <a:r>
              <a:rPr lang="es-PY" dirty="0"/>
              <a:t> </a:t>
            </a:r>
            <a:endParaRPr lang="en-US" dirty="0"/>
          </a:p>
          <a:p>
            <a:r>
              <a:rPr lang="es-PY" dirty="0"/>
              <a:t>El marketing digital trajo diversas nuevas posibilidades para la publicidad y dio una nueva mira en el mercado. ¿Cómo absorber las demandas de la web dentro de una agencia?</a:t>
            </a:r>
            <a:endParaRPr lang="en-US" dirty="0"/>
          </a:p>
          <a:p>
            <a:r>
              <a:rPr lang="es-PY" dirty="0"/>
              <a:t>Aquel método tradicional no lograba entenderse con la dinámica ni con los nuevos formatos que la web exigía. por eso, diferentes soluciones aparecieron.</a:t>
            </a:r>
            <a:endParaRPr lang="en-US" dirty="0"/>
          </a:p>
          <a:p>
            <a:r>
              <a:rPr lang="es-PY" dirty="0"/>
              <a:t>En los últimos años, surgieron muchas agencias digital, enfocadas solo en la web. En esas empresas, generalmente, existe un híbrido entre cargos tradicionales de una agencia, como Atención, Planeación y profesionales enfocados en lo digital, como Medios Online, SEO y Programación.</a:t>
            </a:r>
            <a:endParaRPr lang="en-US" dirty="0"/>
          </a:p>
          <a:p>
            <a:endParaRPr lang="en-US" dirty="0"/>
          </a:p>
        </p:txBody>
      </p:sp>
    </p:spTree>
    <p:extLst>
      <p:ext uri="{BB962C8B-B14F-4D97-AF65-F5344CB8AC3E}">
        <p14:creationId xmlns:p14="http://schemas.microsoft.com/office/powerpoint/2010/main" val="36755767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GbbIMYxsa8"/>
          <p:cNvPicPr>
            <a:picLocks noRot="1" noChangeAspect="1"/>
          </p:cNvPicPr>
          <p:nvPr>
            <a:videoFile r:link="rId1"/>
          </p:nvPr>
        </p:nvPicPr>
        <p:blipFill>
          <a:blip r:embed="rId3"/>
          <a:stretch>
            <a:fillRect/>
          </a:stretch>
        </p:blipFill>
        <p:spPr>
          <a:xfrm>
            <a:off x="1802675" y="1001486"/>
            <a:ext cx="8767596" cy="4931773"/>
          </a:xfrm>
          <a:prstGeom prst="rect">
            <a:avLst/>
          </a:prstGeom>
        </p:spPr>
      </p:pic>
    </p:spTree>
    <p:extLst>
      <p:ext uri="{BB962C8B-B14F-4D97-AF65-F5344CB8AC3E}">
        <p14:creationId xmlns:p14="http://schemas.microsoft.com/office/powerpoint/2010/main" val="3033949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oREXT8qT7g"/>
          <p:cNvPicPr>
            <a:picLocks noRot="1" noChangeAspect="1"/>
          </p:cNvPicPr>
          <p:nvPr>
            <a:videoFile r:link="rId1"/>
          </p:nvPr>
        </p:nvPicPr>
        <p:blipFill>
          <a:blip r:embed="rId3"/>
          <a:stretch>
            <a:fillRect/>
          </a:stretch>
        </p:blipFill>
        <p:spPr>
          <a:xfrm>
            <a:off x="2182949" y="1227909"/>
            <a:ext cx="7833844" cy="4406537"/>
          </a:xfrm>
          <a:prstGeom prst="rect">
            <a:avLst/>
          </a:prstGeom>
        </p:spPr>
      </p:pic>
    </p:spTree>
    <p:extLst>
      <p:ext uri="{BB962C8B-B14F-4D97-AF65-F5344CB8AC3E}">
        <p14:creationId xmlns:p14="http://schemas.microsoft.com/office/powerpoint/2010/main" val="1890389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W5tRuuAe0gM"/>
          <p:cNvPicPr>
            <a:picLocks noRot="1" noChangeAspect="1"/>
          </p:cNvPicPr>
          <p:nvPr>
            <a:videoFile r:link="rId1"/>
          </p:nvPr>
        </p:nvPicPr>
        <p:blipFill>
          <a:blip r:embed="rId3"/>
          <a:stretch>
            <a:fillRect/>
          </a:stretch>
        </p:blipFill>
        <p:spPr>
          <a:xfrm>
            <a:off x="2554514" y="1436914"/>
            <a:ext cx="7384869" cy="4153989"/>
          </a:xfrm>
          <a:prstGeom prst="rect">
            <a:avLst/>
          </a:prstGeom>
        </p:spPr>
      </p:pic>
    </p:spTree>
    <p:extLst>
      <p:ext uri="{BB962C8B-B14F-4D97-AF65-F5344CB8AC3E}">
        <p14:creationId xmlns:p14="http://schemas.microsoft.com/office/powerpoint/2010/main" val="2196705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866605" y="2316480"/>
            <a:ext cx="5294812" cy="2031325"/>
          </a:xfrm>
          <a:prstGeom prst="rect">
            <a:avLst/>
          </a:prstGeom>
          <a:noFill/>
        </p:spPr>
        <p:txBody>
          <a:bodyPr wrap="square" rtlCol="0">
            <a:spAutoFit/>
          </a:bodyPr>
          <a:lstStyle/>
          <a:p>
            <a:r>
              <a:rPr lang="es-PY" dirty="0"/>
              <a:t>La publicidad también es un área del conocimiento, dentro de la comunicación social, que estudia no solo la técnica de la actividad, sino también, su función en las relaciones sociales y culturales. Al final, está presente en nuestro día a día y participa de nuestras vidas.</a:t>
            </a:r>
            <a:endParaRPr lang="en-US" dirty="0"/>
          </a:p>
          <a:p>
            <a:endParaRPr lang="en-US" dirty="0"/>
          </a:p>
        </p:txBody>
      </p:sp>
    </p:spTree>
    <p:extLst>
      <p:ext uri="{BB962C8B-B14F-4D97-AF65-F5344CB8AC3E}">
        <p14:creationId xmlns:p14="http://schemas.microsoft.com/office/powerpoint/2010/main" val="1234869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483429" y="2830286"/>
            <a:ext cx="5460274" cy="1292662"/>
          </a:xfrm>
          <a:prstGeom prst="rect">
            <a:avLst/>
          </a:prstGeom>
          <a:noFill/>
        </p:spPr>
        <p:txBody>
          <a:bodyPr wrap="square" rtlCol="0">
            <a:spAutoFit/>
          </a:bodyPr>
          <a:lstStyle/>
          <a:p>
            <a:r>
              <a:rPr lang="es-PY" sz="2000" dirty="0"/>
              <a:t>Hablemos ahora un poco sobre tres características de la publicidad que la hacen tan valiosa. </a:t>
            </a:r>
            <a:r>
              <a:rPr lang="es-PY" sz="2000" b="1" dirty="0"/>
              <a:t>Lenguaje, logística, y universalidad </a:t>
            </a:r>
            <a:endParaRPr lang="en-US" sz="2000" b="1" dirty="0"/>
          </a:p>
          <a:p>
            <a:endParaRPr lang="en-US" dirty="0"/>
          </a:p>
        </p:txBody>
      </p:sp>
    </p:spTree>
    <p:extLst>
      <p:ext uri="{BB962C8B-B14F-4D97-AF65-F5344CB8AC3E}">
        <p14:creationId xmlns:p14="http://schemas.microsoft.com/office/powerpoint/2010/main" val="1725944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168434" y="1436914"/>
            <a:ext cx="7498080" cy="3908762"/>
          </a:xfrm>
          <a:prstGeom prst="rect">
            <a:avLst/>
          </a:prstGeom>
          <a:noFill/>
        </p:spPr>
        <p:txBody>
          <a:bodyPr wrap="square" rtlCol="0">
            <a:spAutoFit/>
          </a:bodyPr>
          <a:lstStyle/>
          <a:p>
            <a:r>
              <a:rPr lang="es-PY" sz="3200" b="1" dirty="0"/>
              <a:t>Lenguaje</a:t>
            </a:r>
            <a:endParaRPr lang="en-US" sz="3200" dirty="0"/>
          </a:p>
          <a:p>
            <a:r>
              <a:rPr lang="es-PY" dirty="0"/>
              <a:t>La principal transformación cuando comenzó la era de la publicidad persuasiva, fue la manera de tratar la forma – contenido de los anuncios. El mensaje debe ser trasmitido durante el punto de contacto. En ese período de tiempo tenemos que establecer un vínculo de proximidad, ser confiables y comprendidos.</a:t>
            </a:r>
            <a:endParaRPr lang="en-US" dirty="0"/>
          </a:p>
          <a:p>
            <a:r>
              <a:rPr lang="es-PY" dirty="0"/>
              <a:t>Para eso tendremos que sintetizar y condensar ideas, una publicidad que dura segundos, tiene, condensadas dentro de sí, horas de trabajo para establecer la mejor forma de: llamarte la atención, contextualizarte sobre el tema, predisponerte a favor de escuchar, hacerte reconocer tu necesidad, informarte sobre la solución brindada y, finalmente, persuadirte a elegir el producto o servicio. </a:t>
            </a:r>
            <a:endParaRPr lang="en-US" dirty="0"/>
          </a:p>
          <a:p>
            <a:endParaRPr lang="en-US" dirty="0"/>
          </a:p>
        </p:txBody>
      </p:sp>
    </p:spTree>
    <p:extLst>
      <p:ext uri="{BB962C8B-B14F-4D97-AF65-F5344CB8AC3E}">
        <p14:creationId xmlns:p14="http://schemas.microsoft.com/office/powerpoint/2010/main" val="140741091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3902</TotalTime>
  <Words>2117</Words>
  <Application>Microsoft Office PowerPoint</Application>
  <PresentationFormat>Panorámica</PresentationFormat>
  <Paragraphs>88</Paragraphs>
  <Slides>45</Slides>
  <Notes>0</Notes>
  <HiddenSlides>0</HiddenSlides>
  <MMClips>19</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45</vt:i4>
      </vt:variant>
    </vt:vector>
  </HeadingPairs>
  <TitlesOfParts>
    <vt:vector size="51" baseType="lpstr">
      <vt:lpstr>Arial</vt:lpstr>
      <vt:lpstr>Arial Narrow</vt:lpstr>
      <vt:lpstr>Calibri</vt:lpstr>
      <vt:lpstr>Calibri Light</vt:lpstr>
      <vt:lpstr>Times New Roman</vt:lpstr>
      <vt:lpstr>Tema de Office</vt:lpstr>
      <vt:lpstr>¿Qué es publicidad?  Lo que necesitas saber del concepto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¿Qué es publicidad?  Lo que necesitas saber del concepto</dc:title>
  <dc:creator>boris</dc:creator>
  <cp:lastModifiedBy>boris</cp:lastModifiedBy>
  <cp:revision>40</cp:revision>
  <dcterms:created xsi:type="dcterms:W3CDTF">2019-05-24T10:57:27Z</dcterms:created>
  <dcterms:modified xsi:type="dcterms:W3CDTF">2019-05-31T14:14:29Z</dcterms:modified>
</cp:coreProperties>
</file>