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86" r:id="rId3"/>
    <p:sldId id="294" r:id="rId4"/>
    <p:sldId id="295" r:id="rId5"/>
    <p:sldId id="296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B2525"/>
    <a:srgbClr val="CD2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3BB17-D809-475E-8D93-138D98E0382F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05BF1-4E76-4052-8E14-1AD0788A10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0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02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71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1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0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5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4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4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1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0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F6E448-CD90-4E07-B782-2270A509677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9A5E91-6216-41DE-A02C-A3A227DF96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4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/>
          <p:cNvSpPr/>
          <p:nvPr userDrawn="1"/>
        </p:nvSpPr>
        <p:spPr>
          <a:xfrm>
            <a:off x="-1604" y="0"/>
            <a:ext cx="280050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/>
          <p:cNvSpPr/>
          <p:nvPr userDrawn="1"/>
        </p:nvSpPr>
        <p:spPr>
          <a:xfrm>
            <a:off x="9542107" y="0"/>
            <a:ext cx="26498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 7"/>
          <p:cNvSpPr/>
          <p:nvPr userDrawn="1"/>
        </p:nvSpPr>
        <p:spPr>
          <a:xfrm>
            <a:off x="7340082" y="0"/>
            <a:ext cx="2202025" cy="6858000"/>
          </a:xfrm>
          <a:prstGeom prst="rect">
            <a:avLst/>
          </a:prstGeom>
          <a:solidFill>
            <a:srgbClr val="CD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/>
          <p:cNvSpPr/>
          <p:nvPr userDrawn="1"/>
        </p:nvSpPr>
        <p:spPr>
          <a:xfrm>
            <a:off x="5169159" y="0"/>
            <a:ext cx="2170923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/>
          <p:cNvSpPr/>
          <p:nvPr userDrawn="1"/>
        </p:nvSpPr>
        <p:spPr>
          <a:xfrm>
            <a:off x="4033490" y="0"/>
            <a:ext cx="1135669" cy="6858000"/>
          </a:xfrm>
          <a:prstGeom prst="rect">
            <a:avLst/>
          </a:prstGeom>
          <a:solidFill>
            <a:srgbClr val="DB25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 10"/>
          <p:cNvSpPr/>
          <p:nvPr userDrawn="1"/>
        </p:nvSpPr>
        <p:spPr>
          <a:xfrm>
            <a:off x="2811635" y="0"/>
            <a:ext cx="1221855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/>
          <p:cNvSpPr/>
          <p:nvPr userDrawn="1"/>
        </p:nvSpPr>
        <p:spPr>
          <a:xfrm>
            <a:off x="0" y="685801"/>
            <a:ext cx="12192000" cy="6172200"/>
          </a:xfrm>
          <a:prstGeom prst="rect">
            <a:avLst/>
          </a:prstGeom>
          <a:solidFill>
            <a:srgbClr val="FFFFFF">
              <a:alpha val="8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/>
          <p:cNvSpPr/>
          <p:nvPr userDrawn="1"/>
        </p:nvSpPr>
        <p:spPr>
          <a:xfrm>
            <a:off x="0" y="-1"/>
            <a:ext cx="12192000" cy="482601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9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76422" y="761597"/>
            <a:ext cx="9144000" cy="1758859"/>
          </a:xfrm>
        </p:spPr>
        <p:txBody>
          <a:bodyPr/>
          <a:lstStyle/>
          <a:p>
            <a:pPr algn="r"/>
            <a:r>
              <a:rPr lang="es-PY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CLASE 7</a:t>
            </a:r>
            <a:br>
              <a:rPr lang="es-PY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PY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Taller de Diseño 2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0422" y="2520456"/>
            <a:ext cx="6792362" cy="1060718"/>
          </a:xfrm>
        </p:spPr>
        <p:txBody>
          <a:bodyPr/>
          <a:lstStyle/>
          <a:p>
            <a:pPr algn="r"/>
            <a:r>
              <a:rPr lang="es-PY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AMERICANA</a:t>
            </a:r>
          </a:p>
          <a:p>
            <a:pPr algn="r"/>
            <a:r>
              <a:rPr lang="es-PY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DISEÑO GRAFICO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421146" y="4005129"/>
            <a:ext cx="9144000" cy="1758859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PY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Boris </a:t>
            </a:r>
            <a:r>
              <a:rPr lang="es-PY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Aguillón</a:t>
            </a:r>
            <a:endParaRPr lang="es-PY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s-PY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Landeros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8540"/>
            <a:ext cx="638175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6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958862" y="1673524"/>
            <a:ext cx="46410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800" b="1" dirty="0" smtClean="0"/>
              <a:t>Análisis </a:t>
            </a:r>
            <a:r>
              <a:rPr lang="es-PY" sz="4400" b="1" dirty="0" smtClean="0">
                <a:solidFill>
                  <a:srgbClr val="FF0000"/>
                </a:solidFill>
              </a:rPr>
              <a:t>semítico </a:t>
            </a:r>
          </a:p>
          <a:p>
            <a:r>
              <a:rPr lang="es-PY" sz="2800" b="1" dirty="0" smtClean="0"/>
              <a:t>de la </a:t>
            </a:r>
            <a:r>
              <a:rPr lang="es-PY" sz="4400" b="1" dirty="0" smtClean="0"/>
              <a:t>imagen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18075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915729" y="1052423"/>
            <a:ext cx="579695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/>
              <a:t>La </a:t>
            </a:r>
            <a:r>
              <a:rPr lang="es-PY" b="1" dirty="0"/>
              <a:t>denotación es la acción y efecto de denotar, </a:t>
            </a:r>
            <a:r>
              <a:rPr lang="es-PY" dirty="0" smtClean="0"/>
              <a:t>Entendiéndose </a:t>
            </a:r>
            <a:r>
              <a:rPr lang="es-PY" dirty="0"/>
              <a:t>de esto que, un verbo que dicho de una palabra o frase, hace mención a su significado objetivo, es decir, acorde con la realidad objetiva. El lenguaje connotativo, se emplea para decir las cosas tal cual son o como se presentan, con claridad y con la intención de ser entendido por los oyentes de lo que se habla. Este lenguaje connotativo, se refiere de manera directa a un hecho o dato.</a:t>
            </a:r>
          </a:p>
          <a:p>
            <a:endParaRPr lang="es-PY" dirty="0" smtClean="0"/>
          </a:p>
          <a:p>
            <a:r>
              <a:rPr lang="es-PY" dirty="0" smtClean="0"/>
              <a:t>Se </a:t>
            </a:r>
            <a:r>
              <a:rPr lang="es-PY" dirty="0"/>
              <a:t>conoce como Denotar al </a:t>
            </a:r>
            <a:r>
              <a:rPr lang="es-PY" b="1" dirty="0"/>
              <a:t>ejercicio de observar e identificar de forma minuciosa cada uno de los elementos</a:t>
            </a:r>
            <a:r>
              <a:rPr lang="es-PY" dirty="0"/>
              <a:t> de una imagen fotográfica, a fin de poder conocerlos, y posteriormente poder hacer un análisis mucho más amplio de la composición. Es decir, al hablar de la Denotación de una imagen se hace referencia al hecho de identificar, enumerar y describir de forma objetiva cada uno de sus elementos, a fin de realizar un inventario de los elementos e imágenes que conforman el conjunto.</a:t>
            </a:r>
            <a:br>
              <a:rPr lang="es-PY" dirty="0"/>
            </a:br>
            <a:r>
              <a:rPr lang="es-PY" dirty="0"/>
              <a:t/>
            </a:r>
            <a:br>
              <a:rPr lang="es-PY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921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18580" y="1043797"/>
            <a:ext cx="616788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/>
              <a:t>La </a:t>
            </a:r>
            <a:r>
              <a:rPr lang="es-PY" b="1" dirty="0"/>
              <a:t>connotación se utiliza para palabras y expresiones que se libran de su significado real</a:t>
            </a:r>
            <a:r>
              <a:rPr lang="es-PY" dirty="0"/>
              <a:t>, es decir, </a:t>
            </a:r>
            <a:r>
              <a:rPr lang="es-PY" b="1" dirty="0"/>
              <a:t>que no se las utilizará en el sentido literal</a:t>
            </a:r>
            <a:r>
              <a:rPr lang="es-PY" dirty="0"/>
              <a:t> que hallaríamos, por ejemplo en un diccionario. En los casos en que usamos el lenguaje connotativo se modifica el significado, por otro significado subjetivo y exclusivo para ese término en específico. Oponiéndose a la denotación, en cuanto a lo que se refriere al significado objetivo de la palabra</a:t>
            </a:r>
            <a:r>
              <a:rPr lang="es-PY" dirty="0" smtClean="0"/>
              <a:t>.</a:t>
            </a:r>
          </a:p>
          <a:p>
            <a:endParaRPr lang="es-PY" dirty="0"/>
          </a:p>
          <a:p>
            <a:r>
              <a:rPr lang="es-PY" b="1" dirty="0"/>
              <a:t>Connotar</a:t>
            </a:r>
            <a:r>
              <a:rPr lang="es-PY" dirty="0"/>
              <a:t> implica una lectura un poco más profunda. Es decir, mientras que la Denotación está encaminada a observar detalladamente e inventariar los objetos, personajes y elementos de una fotografía, </a:t>
            </a:r>
            <a:r>
              <a:rPr lang="es-PY" b="1" dirty="0"/>
              <a:t>Connotar busca encontrar qué otros significados pueden tener los elementos identificados</a:t>
            </a:r>
            <a:r>
              <a:rPr lang="es-PY" dirty="0"/>
              <a:t>. En este sentido, Connotar implicaría darle un valor simbólico a cada uno de los componentes de la imagen, y ver el significado social, cultural y económico que pueden tener en determinada sociedad, en un momento específico.</a:t>
            </a:r>
          </a:p>
        </p:txBody>
      </p:sp>
    </p:spTree>
    <p:extLst>
      <p:ext uri="{BB962C8B-B14F-4D97-AF65-F5344CB8AC3E}">
        <p14:creationId xmlns:p14="http://schemas.microsoft.com/office/powerpoint/2010/main" val="1941785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73856" y="966158"/>
            <a:ext cx="65647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b="1" dirty="0" smtClean="0"/>
              <a:t>Denotación</a:t>
            </a:r>
            <a:r>
              <a:rPr lang="es-PY" b="1" dirty="0"/>
              <a:t>:</a:t>
            </a:r>
            <a:r>
              <a:rPr lang="es-PY" dirty="0"/>
              <a:t> Corazón, órgano muscular que bombea sangre. </a:t>
            </a:r>
            <a:endParaRPr lang="es-PY" dirty="0" smtClean="0"/>
          </a:p>
          <a:p>
            <a:r>
              <a:rPr lang="es-PY" b="1" dirty="0" smtClean="0"/>
              <a:t>Connotación</a:t>
            </a:r>
            <a:r>
              <a:rPr lang="es-PY" b="1" dirty="0"/>
              <a:t>:</a:t>
            </a:r>
            <a:r>
              <a:rPr lang="es-PY" dirty="0"/>
              <a:t> El corazón es amor</a:t>
            </a:r>
            <a:r>
              <a:rPr lang="es-PY" dirty="0" smtClean="0"/>
              <a:t>.</a:t>
            </a:r>
          </a:p>
          <a:p>
            <a:endParaRPr lang="es-PY" dirty="0"/>
          </a:p>
          <a:p>
            <a:r>
              <a:rPr lang="es-PY" b="1" dirty="0"/>
              <a:t>Denotación:</a:t>
            </a:r>
            <a:r>
              <a:rPr lang="es-PY" dirty="0"/>
              <a:t> La lluvia caía abundantemente. </a:t>
            </a:r>
            <a:endParaRPr lang="es-PY" dirty="0" smtClean="0"/>
          </a:p>
          <a:p>
            <a:r>
              <a:rPr lang="es-PY" b="1" dirty="0" smtClean="0"/>
              <a:t>Connotación</a:t>
            </a:r>
            <a:r>
              <a:rPr lang="es-PY" b="1" dirty="0"/>
              <a:t>:</a:t>
            </a:r>
            <a:r>
              <a:rPr lang="es-PY" dirty="0"/>
              <a:t> la lluvia de sus ojos, dejaba ver su tristeza.</a:t>
            </a:r>
          </a:p>
          <a:p>
            <a:endParaRPr lang="es-PY" b="1" dirty="0" smtClean="0"/>
          </a:p>
          <a:p>
            <a:r>
              <a:rPr lang="es-PY" b="1" dirty="0" smtClean="0"/>
              <a:t>Denotación</a:t>
            </a:r>
            <a:r>
              <a:rPr lang="es-PY" b="1" dirty="0"/>
              <a:t>:</a:t>
            </a:r>
            <a:r>
              <a:rPr lang="es-PY" dirty="0"/>
              <a:t> Paloma, animal perteneciente al grupo de las aves. </a:t>
            </a:r>
            <a:endParaRPr lang="es-PY" dirty="0" smtClean="0"/>
          </a:p>
          <a:p>
            <a:r>
              <a:rPr lang="es-PY" b="1" dirty="0" smtClean="0"/>
              <a:t>Connotación</a:t>
            </a:r>
            <a:r>
              <a:rPr lang="es-PY" b="1" dirty="0"/>
              <a:t>:</a:t>
            </a:r>
            <a:r>
              <a:rPr lang="es-PY" dirty="0"/>
              <a:t> La paloma es el símbolo de la paz.</a:t>
            </a:r>
          </a:p>
          <a:p>
            <a:endParaRPr lang="es-PY" b="1" dirty="0" smtClean="0"/>
          </a:p>
          <a:p>
            <a:r>
              <a:rPr lang="es-PY" b="1" dirty="0" smtClean="0"/>
              <a:t>Denotación</a:t>
            </a:r>
            <a:r>
              <a:rPr lang="es-PY" b="1" dirty="0"/>
              <a:t>:</a:t>
            </a:r>
            <a:r>
              <a:rPr lang="es-PY" dirty="0"/>
              <a:t> estrella, Las estrellas son astros que poseen luz propia. </a:t>
            </a:r>
            <a:endParaRPr lang="es-PY" dirty="0" smtClean="0"/>
          </a:p>
          <a:p>
            <a:r>
              <a:rPr lang="es-PY" b="1" dirty="0" smtClean="0"/>
              <a:t>Connotación</a:t>
            </a:r>
            <a:r>
              <a:rPr lang="es-PY" b="1" dirty="0"/>
              <a:t>:</a:t>
            </a:r>
            <a:r>
              <a:rPr lang="es-PY" dirty="0"/>
              <a:t> Las estrellas de tus ojos iluminan mi alma.</a:t>
            </a:r>
          </a:p>
          <a:p>
            <a:endParaRPr lang="es-PY" b="1" dirty="0" smtClean="0"/>
          </a:p>
          <a:p>
            <a:r>
              <a:rPr lang="es-PY" b="1" dirty="0" smtClean="0"/>
              <a:t>Denotación</a:t>
            </a:r>
            <a:r>
              <a:rPr lang="es-PY" b="1" dirty="0"/>
              <a:t>:</a:t>
            </a:r>
            <a:r>
              <a:rPr lang="es-PY" dirty="0"/>
              <a:t> Luz, la Luz, es una energía electromagnética que puede ser percibida visualmente. </a:t>
            </a:r>
            <a:endParaRPr lang="es-PY" dirty="0" smtClean="0"/>
          </a:p>
          <a:p>
            <a:r>
              <a:rPr lang="es-PY" b="1" dirty="0" smtClean="0"/>
              <a:t>Connotación</a:t>
            </a:r>
            <a:r>
              <a:rPr lang="es-PY" b="1" dirty="0"/>
              <a:t>:</a:t>
            </a:r>
            <a:r>
              <a:rPr lang="es-PY" dirty="0"/>
              <a:t> la Luz de la inteligencia humana.</a:t>
            </a:r>
          </a:p>
          <a:p>
            <a:endParaRPr lang="es-PY" b="1" dirty="0" smtClean="0"/>
          </a:p>
          <a:p>
            <a:r>
              <a:rPr lang="es-PY" b="1" dirty="0" smtClean="0"/>
              <a:t>Denotación</a:t>
            </a:r>
            <a:r>
              <a:rPr lang="es-PY" b="1" dirty="0"/>
              <a:t>:</a:t>
            </a:r>
            <a:r>
              <a:rPr lang="es-PY" dirty="0"/>
              <a:t> Calor, transferencia de energía térmica. </a:t>
            </a:r>
            <a:endParaRPr lang="es-PY" dirty="0" smtClean="0"/>
          </a:p>
          <a:p>
            <a:r>
              <a:rPr lang="es-PY" b="1" dirty="0" smtClean="0"/>
              <a:t>Connotación</a:t>
            </a:r>
            <a:r>
              <a:rPr lang="es-PY" b="1" dirty="0"/>
              <a:t>:</a:t>
            </a:r>
            <a:r>
              <a:rPr lang="es-PY" dirty="0"/>
              <a:t> calor es amor, afecto, ser acogido en familia.</a:t>
            </a:r>
          </a:p>
          <a:p>
            <a:endParaRPr lang="es-PY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80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18913" y="1199072"/>
            <a:ext cx="73065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b="1" dirty="0"/>
              <a:t>Denotación: </a:t>
            </a:r>
            <a:r>
              <a:rPr lang="es-PY" dirty="0"/>
              <a:t>Sol, cuerpo celeste perteneciente al conjunto de las estrellas.</a:t>
            </a:r>
            <a:r>
              <a:rPr lang="es-PY" b="1" dirty="0"/>
              <a:t> </a:t>
            </a:r>
          </a:p>
          <a:p>
            <a:r>
              <a:rPr lang="es-PY" b="1" dirty="0"/>
              <a:t>Connotación:</a:t>
            </a:r>
            <a:r>
              <a:rPr lang="es-PY" dirty="0"/>
              <a:t> Sol de mi vida, (fuente de alegría).</a:t>
            </a:r>
          </a:p>
          <a:p>
            <a:endParaRPr lang="es-PY" dirty="0"/>
          </a:p>
          <a:p>
            <a:r>
              <a:rPr lang="es-PY" b="1" dirty="0" smtClean="0"/>
              <a:t>Denotación</a:t>
            </a:r>
            <a:r>
              <a:rPr lang="es-PY" dirty="0"/>
              <a:t>: Cerebro órgano humano.</a:t>
            </a:r>
            <a:r>
              <a:rPr lang="es-PY" b="1" dirty="0"/>
              <a:t> </a:t>
            </a:r>
            <a:endParaRPr lang="es-PY" b="1" dirty="0" smtClean="0"/>
          </a:p>
          <a:p>
            <a:r>
              <a:rPr lang="es-PY" b="1" dirty="0" smtClean="0"/>
              <a:t>Connotación</a:t>
            </a:r>
            <a:r>
              <a:rPr lang="es-PY" dirty="0"/>
              <a:t>: el jefe tiene mucho cerebro (es muy inteligente</a:t>
            </a:r>
            <a:r>
              <a:rPr lang="es-PY" dirty="0" smtClean="0"/>
              <a:t>).</a:t>
            </a:r>
          </a:p>
          <a:p>
            <a:endParaRPr lang="es-PY" dirty="0"/>
          </a:p>
          <a:p>
            <a:r>
              <a:rPr lang="es-PY" b="1" dirty="0"/>
              <a:t>Denotación</a:t>
            </a:r>
            <a:r>
              <a:rPr lang="es-PY" dirty="0"/>
              <a:t>: oro mineral metálico.</a:t>
            </a:r>
            <a:r>
              <a:rPr lang="es-PY" b="1" dirty="0"/>
              <a:t> </a:t>
            </a:r>
            <a:endParaRPr lang="es-PY" b="1" dirty="0" smtClean="0"/>
          </a:p>
          <a:p>
            <a:r>
              <a:rPr lang="es-PY" b="1" dirty="0" smtClean="0"/>
              <a:t>Connotación</a:t>
            </a:r>
            <a:r>
              <a:rPr lang="es-PY" dirty="0"/>
              <a:t>: tú para mí vales oro</a:t>
            </a:r>
            <a:r>
              <a:rPr lang="es-PY" dirty="0" smtClean="0"/>
              <a:t>.</a:t>
            </a:r>
          </a:p>
          <a:p>
            <a:endParaRPr lang="es-PY" dirty="0"/>
          </a:p>
          <a:p>
            <a:r>
              <a:rPr lang="es-PY" b="1" dirty="0"/>
              <a:t>Denotación</a:t>
            </a:r>
            <a:r>
              <a:rPr lang="es-PY" dirty="0"/>
              <a:t>: luz, tipo de radiación electromagnética que puede ser percibida visualmente por nuestros ojos.</a:t>
            </a:r>
            <a:r>
              <a:rPr lang="es-PY" b="1" dirty="0"/>
              <a:t> </a:t>
            </a:r>
            <a:endParaRPr lang="es-PY" b="1" dirty="0" smtClean="0"/>
          </a:p>
          <a:p>
            <a:r>
              <a:rPr lang="es-PY" b="1" dirty="0" smtClean="0"/>
              <a:t>Connotación</a:t>
            </a:r>
            <a:r>
              <a:rPr lang="es-PY" dirty="0"/>
              <a:t>: La luz de tus ojos ilumina mi ánimo</a:t>
            </a:r>
            <a:r>
              <a:rPr lang="es-PY" dirty="0" smtClean="0"/>
              <a:t>.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9020429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22</Words>
  <Application>Microsoft Office PowerPoint</Application>
  <PresentationFormat>Panorámica</PresentationFormat>
  <Paragraphs>41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CLASE 7 Taller de Diseño 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REPRESENTACIÓN  DIGITAL II</dc:title>
  <dc:creator>cholon40@gmail.com</dc:creator>
  <cp:lastModifiedBy>cholon40@gmail.com</cp:lastModifiedBy>
  <cp:revision>57</cp:revision>
  <dcterms:created xsi:type="dcterms:W3CDTF">2017-03-07T17:42:11Z</dcterms:created>
  <dcterms:modified xsi:type="dcterms:W3CDTF">2017-10-30T14:12:51Z</dcterms:modified>
</cp:coreProperties>
</file>